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313" r:id="rId2"/>
    <p:sldId id="315" r:id="rId3"/>
    <p:sldId id="316" r:id="rId4"/>
    <p:sldId id="324" r:id="rId5"/>
    <p:sldId id="317" r:id="rId6"/>
    <p:sldId id="318" r:id="rId7"/>
    <p:sldId id="319" r:id="rId8"/>
    <p:sldId id="320" r:id="rId9"/>
    <p:sldId id="323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521415D9-36F7-43E2-AB2F-B90AF26B5E84}">
      <p14:sectionLst xmlns:p14="http://schemas.microsoft.com/office/powerpoint/2010/main">
        <p14:section name="Sezione predefinita" id="{CACBC7AE-BAFE-4F2A-8D7C-D7793C576472}">
          <p14:sldIdLst/>
        </p14:section>
        <p14:section name="Sezione senza titolo" id="{139C86E4-66ED-46CE-AA24-54E1E197528F}">
          <p14:sldIdLst>
            <p14:sldId id="313"/>
            <p14:sldId id="315"/>
            <p14:sldId id="316"/>
            <p14:sldId id="324"/>
            <p14:sldId id="317"/>
            <p14:sldId id="318"/>
            <p14:sldId id="319"/>
            <p14:sldId id="320"/>
            <p14:sldId id="32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7F75"/>
    <a:srgbClr val="EDEDED"/>
    <a:srgbClr val="DF3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17F491-B68C-4600-BBB6-0BE991ED37B4}" v="7" dt="2023-03-29T13:56:28.411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5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171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8512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e e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3600"/>
            </a:lvl1pPr>
          </a:lstStyle>
          <a:p>
            <a:r>
              <a:t>Autore e data</a:t>
            </a:r>
          </a:p>
        </p:txBody>
      </p:sp>
      <p:sp>
        <p:nvSpPr>
          <p:cNvPr id="12" name="Titolo presentazion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presentazione</a:t>
            </a:r>
          </a:p>
        </p:txBody>
      </p:sp>
      <p:sp>
        <p:nvSpPr>
          <p:cNvPr id="13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Sottotitolo presentazione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presentazion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Titolo presentazione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Sottotitolo presentazione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egioneer.it/jy677w6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regioneer.it/rf251d0i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egioneer.it/tq272k8c" TargetMode="External"/><Relationship Id="rId5" Type="http://schemas.openxmlformats.org/officeDocument/2006/relationships/hyperlink" Target="https://regioneer.it/xo528d1b" TargetMode="External"/><Relationship Id="rId4" Type="http://schemas.openxmlformats.org/officeDocument/2006/relationships/hyperlink" Target="https://regioneer.it/jy677w6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0BA56D52-AC2D-4D2E-B2E6-0B58F40B35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8568" y="467810"/>
            <a:ext cx="22402800" cy="12601575"/>
          </a:xfrm>
          <a:prstGeom prst="rect">
            <a:avLst/>
          </a:prstGeom>
        </p:spPr>
      </p:pic>
      <p:sp>
        <p:nvSpPr>
          <p:cNvPr id="258" name="V"/>
          <p:cNvSpPr/>
          <p:nvPr/>
        </p:nvSpPr>
        <p:spPr>
          <a:xfrm>
            <a:off x="-7905061" y="-10481658"/>
            <a:ext cx="16956052" cy="16956052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59" name="V"/>
          <p:cNvSpPr/>
          <p:nvPr/>
        </p:nvSpPr>
        <p:spPr>
          <a:xfrm>
            <a:off x="13945603" y="-10187455"/>
            <a:ext cx="16956052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60" name="V"/>
          <p:cNvSpPr/>
          <p:nvPr/>
        </p:nvSpPr>
        <p:spPr>
          <a:xfrm>
            <a:off x="-8384817" y="746839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  <p:sp>
        <p:nvSpPr>
          <p:cNvPr id="261" name="V"/>
          <p:cNvSpPr/>
          <p:nvPr/>
        </p:nvSpPr>
        <p:spPr>
          <a:xfrm>
            <a:off x="17216660" y="11088362"/>
            <a:ext cx="16956053" cy="16956053"/>
          </a:xfrm>
          <a:prstGeom prst="ellipse">
            <a:avLst/>
          </a:prstGeom>
          <a:ln w="63500">
            <a:solidFill>
              <a:srgbClr val="E6AD6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53148630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olo capitolo"/>
          <p:cNvSpPr txBox="1"/>
          <p:nvPr/>
        </p:nvSpPr>
        <p:spPr>
          <a:xfrm>
            <a:off x="1800722" y="2271396"/>
            <a:ext cx="18017498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7700" b="1">
                <a:solidFill>
                  <a:srgbClr val="64AD85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r>
              <a:rPr lang="it-IT" sz="5400" dirty="0"/>
              <a:t>Finalità</a:t>
            </a:r>
            <a:endParaRPr sz="5000" dirty="0">
              <a:solidFill>
                <a:srgbClr val="E6AD1E"/>
              </a:solidFill>
              <a:latin typeface="Raleway Medium" pitchFamily="2" charset="0"/>
            </a:endParaRPr>
          </a:p>
        </p:txBody>
      </p:sp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849913" cy="19479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75779" y="12602277"/>
            <a:ext cx="8608222" cy="121476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CasellaDiTesto 6">
            <a:extLst>
              <a:ext uri="{FF2B5EF4-FFF2-40B4-BE49-F238E27FC236}">
                <a16:creationId xmlns:a16="http://schemas.microsoft.com/office/drawing/2014/main" id="{1A908703-9414-40DC-97C0-A84D310C21A4}"/>
              </a:ext>
            </a:extLst>
          </p:cNvPr>
          <p:cNvSpPr txBox="1"/>
          <p:nvPr/>
        </p:nvSpPr>
        <p:spPr>
          <a:xfrm>
            <a:off x="3395104" y="3528473"/>
            <a:ext cx="18416149" cy="113877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400" b="0" u="none" strike="noStrike" kern="0" cap="none" spc="0" baseline="0" dirty="0">
                <a:solidFill>
                  <a:srgbClr val="000000"/>
                </a:solidFill>
                <a:uFillTx/>
                <a:latin typeface="Raleway" panose="020B0503030101060003" pitchFamily="34" charset="0"/>
              </a:rPr>
              <a:t>Incentivare la rinegoziazione dei canoni di locazione, consentendo anche l’eventuale modifica della tipologia di contratto. 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FD581C5-0098-3B04-3C1F-468AF10D9A7E}"/>
              </a:ext>
            </a:extLst>
          </p:cNvPr>
          <p:cNvSpPr txBox="1"/>
          <p:nvPr/>
        </p:nvSpPr>
        <p:spPr>
          <a:xfrm>
            <a:off x="3528938" y="6371160"/>
            <a:ext cx="18352654" cy="5427127"/>
          </a:xfrm>
          <a:prstGeom prst="rect">
            <a:avLst/>
          </a:prstGeom>
          <a:noFill/>
          <a:ln w="12700" cap="flat">
            <a:solidFill>
              <a:srgbClr val="0070C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694944">
              <a:spcAft>
                <a:spcPts val="600"/>
              </a:spcAft>
            </a:pPr>
            <a:r>
              <a:rPr lang="it-IT" sz="5400" b="1" kern="1200" dirty="0">
                <a:solidFill>
                  <a:schemeClr val="accent1">
                    <a:lumMod val="75000"/>
                  </a:schemeClr>
                </a:solidFill>
                <a:latin typeface="Raleway" pitchFamily="2" charset="0"/>
              </a:rPr>
              <a:t>Vantaggi</a:t>
            </a:r>
          </a:p>
          <a:p>
            <a:pPr defTabSz="694944">
              <a:spcAft>
                <a:spcPts val="600"/>
              </a:spcAft>
            </a:pPr>
            <a:endParaRPr lang="it-IT" sz="24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694944">
              <a:spcAft>
                <a:spcPts val="600"/>
              </a:spcAft>
            </a:pPr>
            <a:r>
              <a:rPr lang="it-IT" sz="3400" b="1" kern="1200" dirty="0">
                <a:solidFill>
                  <a:schemeClr val="tx1"/>
                </a:solidFill>
                <a:latin typeface="Raleway" pitchFamily="2" charset="0"/>
              </a:rPr>
              <a:t>INQUILINO</a:t>
            </a:r>
          </a:p>
          <a:p>
            <a:pPr defTabSz="694944">
              <a:spcAft>
                <a:spcPts val="600"/>
              </a:spcAft>
            </a:pPr>
            <a:r>
              <a:rPr lang="it-IT" sz="3400" kern="1200" dirty="0">
                <a:solidFill>
                  <a:schemeClr val="tx1"/>
                </a:solidFill>
                <a:latin typeface="Raleway" pitchFamily="2" charset="0"/>
              </a:rPr>
              <a:t>Riduzione del canone d’affitto</a:t>
            </a:r>
          </a:p>
          <a:p>
            <a:pPr defTabSz="694944">
              <a:spcAft>
                <a:spcPts val="600"/>
              </a:spcAft>
            </a:pPr>
            <a:endParaRPr lang="it-IT" sz="3400" b="1" kern="1200" dirty="0">
              <a:solidFill>
                <a:schemeClr val="tx1"/>
              </a:solidFill>
              <a:latin typeface="Raleway" pitchFamily="2" charset="0"/>
            </a:endParaRPr>
          </a:p>
          <a:p>
            <a:pPr defTabSz="694944">
              <a:spcAft>
                <a:spcPts val="600"/>
              </a:spcAft>
            </a:pPr>
            <a:r>
              <a:rPr lang="it-IT" sz="3400" b="1" kern="1200" dirty="0">
                <a:solidFill>
                  <a:schemeClr val="tx1"/>
                </a:solidFill>
                <a:latin typeface="Raleway" pitchFamily="2" charset="0"/>
              </a:rPr>
              <a:t>PROPRIETARIO</a:t>
            </a:r>
          </a:p>
          <a:p>
            <a:pPr defTabSz="694944">
              <a:spcAft>
                <a:spcPts val="600"/>
              </a:spcAft>
            </a:pPr>
            <a:r>
              <a:rPr lang="it-IT" sz="3400" kern="1200" dirty="0">
                <a:solidFill>
                  <a:schemeClr val="tx1"/>
                </a:solidFill>
                <a:latin typeface="Raleway" pitchFamily="2" charset="0"/>
              </a:rPr>
              <a:t>Contributo regionale che va a compensare parte del minore introito </a:t>
            </a:r>
          </a:p>
          <a:p>
            <a:pPr defTabSz="694944">
              <a:spcAft>
                <a:spcPts val="600"/>
              </a:spcAft>
            </a:pPr>
            <a:r>
              <a:rPr lang="it-IT" sz="3400" kern="1200" dirty="0">
                <a:solidFill>
                  <a:schemeClr val="tx1"/>
                </a:solidFill>
                <a:latin typeface="Raleway" pitchFamily="2" charset="0"/>
              </a:rPr>
              <a:t>a seguito della rinegoziazione del canone &gt; Meno incertezza nella riscossione dell’affitto </a:t>
            </a:r>
            <a:endParaRPr lang="it-IT" sz="3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58842313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olo capitolo"/>
          <p:cNvSpPr txBox="1"/>
          <p:nvPr/>
        </p:nvSpPr>
        <p:spPr>
          <a:xfrm>
            <a:off x="9225650" y="1180375"/>
            <a:ext cx="5264262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7700" b="1">
                <a:solidFill>
                  <a:srgbClr val="64AD85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r>
              <a:rPr lang="it-IT" sz="5400" dirty="0">
                <a:solidFill>
                  <a:schemeClr val="accent3">
                    <a:lumMod val="75000"/>
                  </a:schemeClr>
                </a:solidFill>
              </a:rPr>
              <a:t>Funzionamento</a:t>
            </a:r>
            <a:endParaRPr sz="5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849913" cy="19479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75779" y="12602277"/>
            <a:ext cx="8608222" cy="1214769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28B0E162-6EC7-BAEC-6590-DE245FC2519E}"/>
              </a:ext>
            </a:extLst>
          </p:cNvPr>
          <p:cNvSpPr txBox="1"/>
          <p:nvPr/>
        </p:nvSpPr>
        <p:spPr>
          <a:xfrm>
            <a:off x="2107096" y="2835965"/>
            <a:ext cx="20169808" cy="91101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it-IT" sz="3200" dirty="0">
                <a:latin typeface="Raleway" pitchFamily="2" charset="0"/>
              </a:rPr>
              <a:t>Il Programma prevede due tipologie di rinegoziazione:</a:t>
            </a:r>
          </a:p>
          <a:p>
            <a:endParaRPr lang="it-IT" sz="3200" dirty="0">
              <a:highlight>
                <a:srgbClr val="00FF00"/>
              </a:highlight>
              <a:latin typeface="Raleway" pitchFamily="2" charset="0"/>
            </a:endParaRPr>
          </a:p>
          <a:p>
            <a:pPr marL="514350" indent="-514350" defTabSz="694944">
              <a:spcAft>
                <a:spcPts val="600"/>
              </a:spcAft>
              <a:buAutoNum type="arabicParenR"/>
            </a:pPr>
            <a:r>
              <a:rPr lang="it-IT" sz="4000" b="1" kern="1200" dirty="0">
                <a:solidFill>
                  <a:schemeClr val="tx1"/>
                </a:solidFill>
                <a:latin typeface="Raleway" pitchFamily="2" charset="0"/>
              </a:rPr>
              <a:t>Rinegoziazione del canone di affitto libero o concordato</a:t>
            </a:r>
            <a:br>
              <a:rPr lang="it-IT" sz="3200" b="1" kern="1200" dirty="0">
                <a:solidFill>
                  <a:schemeClr val="tx1"/>
                </a:solidFill>
                <a:latin typeface="Raleway" pitchFamily="2" charset="0"/>
              </a:rPr>
            </a:br>
            <a:endParaRPr lang="it-IT" sz="3200" b="1" kern="1200" dirty="0">
              <a:solidFill>
                <a:schemeClr val="tx1"/>
              </a:solidFill>
              <a:latin typeface="Raleway" pitchFamily="2" charset="0"/>
            </a:endParaRPr>
          </a:p>
          <a:p>
            <a:pPr defTabSz="694944">
              <a:spcAft>
                <a:spcPts val="600"/>
              </a:spcAft>
            </a:pPr>
            <a:r>
              <a:rPr lang="it-IT" sz="3200" dirty="0">
                <a:latin typeface="Raleway" pitchFamily="2" charset="0"/>
              </a:rPr>
              <a:t>La riduzione deve essere di </a:t>
            </a:r>
            <a:r>
              <a:rPr lang="it-IT" sz="3200" b="1" dirty="0">
                <a:latin typeface="Raleway" pitchFamily="2" charset="0"/>
              </a:rPr>
              <a:t>almeno il 20% </a:t>
            </a:r>
            <a:r>
              <a:rPr lang="it-IT" sz="3200" dirty="0">
                <a:latin typeface="Raleway" pitchFamily="2" charset="0"/>
              </a:rPr>
              <a:t>per una durata minima </a:t>
            </a:r>
            <a:r>
              <a:rPr lang="it-IT" sz="3200" b="1" dirty="0">
                <a:latin typeface="Raleway" pitchFamily="2" charset="0"/>
              </a:rPr>
              <a:t>non inferiore a 6 mesi</a:t>
            </a:r>
            <a:r>
              <a:rPr lang="it-IT" sz="3200" dirty="0">
                <a:latin typeface="Raleway" pitchFamily="2" charset="0"/>
              </a:rPr>
              <a:t>. </a:t>
            </a:r>
          </a:p>
          <a:p>
            <a:r>
              <a:rPr lang="it-IT" sz="3200" dirty="0">
                <a:latin typeface="Raleway" pitchFamily="2" charset="0"/>
              </a:rPr>
              <a:t>L’affitto mensile rinegoziato a carico dell’inquilino non può essere superiore a 800 €.</a:t>
            </a:r>
            <a:br>
              <a:rPr lang="it-IT" sz="3200" dirty="0">
                <a:latin typeface="Raleway" pitchFamily="2" charset="0"/>
              </a:rPr>
            </a:br>
            <a:endParaRPr lang="it-IT" sz="3200" dirty="0">
              <a:latin typeface="Raleway" pitchFamily="2" charset="0"/>
            </a:endParaRPr>
          </a:p>
          <a:p>
            <a:r>
              <a:rPr lang="it-IT" sz="3200" dirty="0">
                <a:latin typeface="Raleway" pitchFamily="2" charset="0"/>
              </a:rPr>
              <a:t>Il contributo per il proprietario in base alla durata della rinegoziazione:</a:t>
            </a:r>
          </a:p>
          <a:p>
            <a:endParaRPr lang="it-IT" sz="3200" b="1" dirty="0">
              <a:latin typeface="Raleway" pitchFamily="2" charset="0"/>
            </a:endParaRPr>
          </a:p>
          <a:p>
            <a:r>
              <a:rPr lang="it-IT" sz="3200" b="1" dirty="0">
                <a:latin typeface="Raleway" pitchFamily="2" charset="0"/>
              </a:rPr>
              <a:t>tra i 6-12 mesi</a:t>
            </a:r>
            <a:r>
              <a:rPr lang="it-IT" sz="3200" dirty="0">
                <a:latin typeface="Raleway" pitchFamily="2" charset="0"/>
              </a:rPr>
              <a:t>: il proprietario riceverà il </a:t>
            </a:r>
            <a:r>
              <a:rPr lang="it-IT" sz="3200" b="1" dirty="0">
                <a:latin typeface="Raleway" pitchFamily="2" charset="0"/>
              </a:rPr>
              <a:t>70%</a:t>
            </a:r>
            <a:r>
              <a:rPr lang="it-IT" sz="3200" dirty="0">
                <a:latin typeface="Raleway" pitchFamily="2" charset="0"/>
              </a:rPr>
              <a:t> del mancato introito per un massimo di </a:t>
            </a:r>
            <a:r>
              <a:rPr lang="it-IT" sz="3200" b="1" dirty="0">
                <a:latin typeface="Raleway" pitchFamily="2" charset="0"/>
              </a:rPr>
              <a:t>1.500 €</a:t>
            </a:r>
          </a:p>
          <a:p>
            <a:r>
              <a:rPr lang="it-IT" sz="3200" b="1" dirty="0">
                <a:latin typeface="Raleway" pitchFamily="2" charset="0"/>
              </a:rPr>
              <a:t>tra 12 e 18 mesi: </a:t>
            </a:r>
            <a:r>
              <a:rPr lang="it-IT" sz="3200" dirty="0">
                <a:latin typeface="Raleway" pitchFamily="2" charset="0"/>
              </a:rPr>
              <a:t>il proprietario riceverà l’</a:t>
            </a:r>
            <a:r>
              <a:rPr lang="it-IT" sz="3200" b="1" dirty="0">
                <a:latin typeface="Raleway" pitchFamily="2" charset="0"/>
              </a:rPr>
              <a:t>80%</a:t>
            </a:r>
            <a:r>
              <a:rPr lang="it-IT" sz="3200" dirty="0">
                <a:latin typeface="Raleway" pitchFamily="2" charset="0"/>
              </a:rPr>
              <a:t> del mancato introito, per un massimo di </a:t>
            </a:r>
            <a:r>
              <a:rPr lang="it-IT" sz="3200" b="1" dirty="0">
                <a:latin typeface="Raleway" pitchFamily="2" charset="0"/>
              </a:rPr>
              <a:t>2.500 €</a:t>
            </a:r>
          </a:p>
          <a:p>
            <a:r>
              <a:rPr lang="it-IT" sz="3200" b="1" dirty="0">
                <a:latin typeface="Raleway" pitchFamily="2" charset="0"/>
              </a:rPr>
              <a:t>oltre i 18 mesi: </a:t>
            </a:r>
            <a:r>
              <a:rPr lang="it-IT" sz="3200" dirty="0">
                <a:latin typeface="Raleway" pitchFamily="2" charset="0"/>
              </a:rPr>
              <a:t>il proprietario riceverà il </a:t>
            </a:r>
            <a:r>
              <a:rPr lang="it-IT" sz="3200" b="1" dirty="0">
                <a:latin typeface="Raleway" pitchFamily="2" charset="0"/>
              </a:rPr>
              <a:t>90% </a:t>
            </a:r>
            <a:r>
              <a:rPr lang="it-IT" sz="3200" dirty="0">
                <a:latin typeface="Raleway" pitchFamily="2" charset="0"/>
              </a:rPr>
              <a:t>del mancato introito, per un massimo di </a:t>
            </a:r>
            <a:r>
              <a:rPr lang="it-IT" sz="3200" b="1" dirty="0">
                <a:latin typeface="Raleway" pitchFamily="2" charset="0"/>
              </a:rPr>
              <a:t>3.000 €</a:t>
            </a:r>
            <a:br>
              <a:rPr lang="it-IT" sz="3200" dirty="0">
                <a:latin typeface="Raleway" pitchFamily="2" charset="0"/>
              </a:rPr>
            </a:br>
            <a:endParaRPr lang="it-IT" sz="3200" dirty="0">
              <a:latin typeface="Raleway" pitchFamily="2" charset="0"/>
            </a:endParaRPr>
          </a:p>
          <a:p>
            <a:r>
              <a:rPr lang="it-IT" sz="3200" dirty="0">
                <a:latin typeface="Raleway" pitchFamily="2" charset="0"/>
              </a:rPr>
              <a:t>Il canone da considerare è quello specificato nel contratto </a:t>
            </a:r>
          </a:p>
          <a:p>
            <a:r>
              <a:rPr lang="it-IT" sz="3200" dirty="0">
                <a:latin typeface="Raleway" pitchFamily="2" charset="0"/>
              </a:rPr>
              <a:t>di locazione, comprensivo delle rivalutazioni ISTAT. </a:t>
            </a:r>
          </a:p>
          <a:p>
            <a:endParaRPr lang="it-IT" sz="3200" dirty="0">
              <a:latin typeface="Raleway" pitchFamily="2" charset="0"/>
            </a:endParaRPr>
          </a:p>
          <a:p>
            <a:r>
              <a:rPr lang="it-IT" sz="3200" dirty="0">
                <a:latin typeface="Raleway" pitchFamily="2" charset="0"/>
              </a:rPr>
              <a:t>Non sono considerate le spese condominiali e accessorie.</a:t>
            </a:r>
          </a:p>
          <a:p>
            <a:endParaRPr lang="it-IT" dirty="0">
              <a:latin typeface="Ralew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09947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olo capitolo"/>
          <p:cNvSpPr txBox="1"/>
          <p:nvPr/>
        </p:nvSpPr>
        <p:spPr>
          <a:xfrm>
            <a:off x="9225650" y="1180375"/>
            <a:ext cx="5264262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7700" b="1">
                <a:solidFill>
                  <a:srgbClr val="64AD85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r>
              <a:rPr lang="it-IT" sz="5400" dirty="0">
                <a:solidFill>
                  <a:schemeClr val="accent3">
                    <a:lumMod val="75000"/>
                  </a:schemeClr>
                </a:solidFill>
              </a:rPr>
              <a:t>Funzionamento</a:t>
            </a:r>
            <a:endParaRPr sz="5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849913" cy="19479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75779" y="12602277"/>
            <a:ext cx="8608222" cy="1214769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28B0E162-6EC7-BAEC-6590-DE245FC2519E}"/>
              </a:ext>
            </a:extLst>
          </p:cNvPr>
          <p:cNvSpPr txBox="1"/>
          <p:nvPr/>
        </p:nvSpPr>
        <p:spPr>
          <a:xfrm>
            <a:off x="3260035" y="2743200"/>
            <a:ext cx="18771704" cy="61247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endParaRPr lang="it-IT" dirty="0">
              <a:latin typeface="Raleway" pitchFamily="2" charset="0"/>
            </a:endParaRPr>
          </a:p>
          <a:p>
            <a:r>
              <a:rPr lang="it-IT" sz="4000" b="1" kern="1200" dirty="0">
                <a:solidFill>
                  <a:schemeClr val="tx1"/>
                </a:solidFill>
                <a:latin typeface="Raleway" pitchFamily="2" charset="0"/>
              </a:rPr>
              <a:t>2) Modifica della tipologia contrattuale da libero a concordato</a:t>
            </a:r>
          </a:p>
          <a:p>
            <a:br>
              <a:rPr lang="it-IT" sz="4000" b="1" dirty="0">
                <a:latin typeface="Raleway" pitchFamily="2" charset="0"/>
              </a:rPr>
            </a:br>
            <a:r>
              <a:rPr lang="it-IT" sz="3200" dirty="0">
                <a:latin typeface="Raleway" pitchFamily="2" charset="0"/>
              </a:rPr>
              <a:t>Il nuovo contratto a canone concordato non può avere un canone mensile superiore a € 700.</a:t>
            </a:r>
            <a:br>
              <a:rPr lang="it-IT" sz="3200" dirty="0">
                <a:latin typeface="Raleway" pitchFamily="2" charset="0"/>
              </a:rPr>
            </a:br>
            <a:endParaRPr lang="it-IT" sz="3200" dirty="0">
              <a:latin typeface="Raleway" pitchFamily="2" charset="0"/>
            </a:endParaRPr>
          </a:p>
          <a:p>
            <a:r>
              <a:rPr lang="it-IT" sz="3200" dirty="0">
                <a:latin typeface="Raleway" pitchFamily="2" charset="0"/>
              </a:rPr>
              <a:t>Il contributo che il proprietario riceverà sarà pari all’</a:t>
            </a:r>
            <a:r>
              <a:rPr lang="it-IT" sz="3200" b="1" dirty="0">
                <a:latin typeface="Raleway" pitchFamily="2" charset="0"/>
              </a:rPr>
              <a:t>80% </a:t>
            </a:r>
            <a:r>
              <a:rPr lang="it-IT" sz="3200" dirty="0">
                <a:latin typeface="Raleway" pitchFamily="2" charset="0"/>
              </a:rPr>
              <a:t>del mancato introito, </a:t>
            </a:r>
          </a:p>
          <a:p>
            <a:r>
              <a:rPr lang="it-IT" sz="3200" dirty="0">
                <a:latin typeface="Raleway" pitchFamily="2" charset="0"/>
              </a:rPr>
              <a:t>calcolato sui primi 24 mesi del nuovo contratto, per un massimo di </a:t>
            </a:r>
            <a:r>
              <a:rPr lang="it-IT" sz="3200" b="1" dirty="0">
                <a:latin typeface="Raleway" pitchFamily="2" charset="0"/>
              </a:rPr>
              <a:t>€ 4.000</a:t>
            </a:r>
            <a:r>
              <a:rPr lang="it-IT" sz="3200" dirty="0">
                <a:latin typeface="Raleway" pitchFamily="2" charset="0"/>
              </a:rPr>
              <a:t>.</a:t>
            </a:r>
            <a:br>
              <a:rPr lang="it-IT" sz="3200" dirty="0">
                <a:latin typeface="Raleway" pitchFamily="2" charset="0"/>
              </a:rPr>
            </a:br>
            <a:endParaRPr lang="it-IT" sz="3200" dirty="0">
              <a:latin typeface="Raleway" pitchFamily="2" charset="0"/>
            </a:endParaRPr>
          </a:p>
          <a:p>
            <a:r>
              <a:rPr lang="it-IT" sz="3200" dirty="0">
                <a:latin typeface="Raleway" pitchFamily="2" charset="0"/>
              </a:rPr>
              <a:t>La riduzione del canone è la differenza tra il canone del contratto originario e </a:t>
            </a:r>
          </a:p>
          <a:p>
            <a:r>
              <a:rPr lang="it-IT" sz="3200" dirty="0">
                <a:latin typeface="Raleway" pitchFamily="2" charset="0"/>
              </a:rPr>
              <a:t>quello del nuovo contratto come definito dagli accordi territoriali. </a:t>
            </a:r>
          </a:p>
          <a:p>
            <a:endParaRPr lang="it-IT" sz="3200" dirty="0">
              <a:latin typeface="Raleway" pitchFamily="2" charset="0"/>
            </a:endParaRPr>
          </a:p>
          <a:p>
            <a:r>
              <a:rPr lang="it-IT" sz="3200" dirty="0">
                <a:latin typeface="Raleway" pitchFamily="2" charset="0"/>
              </a:rPr>
              <a:t>Non sono considerate le spese condominiali e accessorie.</a:t>
            </a:r>
          </a:p>
        </p:txBody>
      </p:sp>
    </p:spTree>
    <p:extLst>
      <p:ext uri="{BB962C8B-B14F-4D97-AF65-F5344CB8AC3E}">
        <p14:creationId xmlns:p14="http://schemas.microsoft.com/office/powerpoint/2010/main" val="46996942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olo capitolo"/>
          <p:cNvSpPr txBox="1"/>
          <p:nvPr/>
        </p:nvSpPr>
        <p:spPr>
          <a:xfrm>
            <a:off x="1741734" y="2506742"/>
            <a:ext cx="5873403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7700" b="1">
                <a:solidFill>
                  <a:srgbClr val="64AD85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r>
              <a:rPr lang="it-IT" sz="5400" kern="12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Requisiti inquilini</a:t>
            </a:r>
            <a:endParaRPr sz="5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849913" cy="19479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75779" y="12602277"/>
            <a:ext cx="8608222" cy="1214769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Rettangolo 8">
            <a:extLst>
              <a:ext uri="{FF2B5EF4-FFF2-40B4-BE49-F238E27FC236}">
                <a16:creationId xmlns:a16="http://schemas.microsoft.com/office/drawing/2014/main" id="{19DA0D60-B5ED-4C09-B705-5E896B45DA80}"/>
              </a:ext>
            </a:extLst>
          </p:cNvPr>
          <p:cNvSpPr/>
          <p:nvPr/>
        </p:nvSpPr>
        <p:spPr>
          <a:xfrm>
            <a:off x="1800722" y="4530060"/>
            <a:ext cx="4242269" cy="67710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l" defTabSz="914400" hangingPunct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800" kern="1200" dirty="0">
                <a:solidFill>
                  <a:srgbClr val="000000"/>
                </a:solidFill>
                <a:latin typeface="Raleway" panose="020B0503030101060003" pitchFamily="34" charset="0"/>
              </a:rPr>
              <a:t>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4ACBC28-7929-100E-A23C-3A74191FF048}"/>
              </a:ext>
            </a:extLst>
          </p:cNvPr>
          <p:cNvSpPr txBox="1"/>
          <p:nvPr/>
        </p:nvSpPr>
        <p:spPr>
          <a:xfrm>
            <a:off x="770382" y="4037490"/>
            <a:ext cx="23213568" cy="55092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3200" b="1" dirty="0">
                <a:latin typeface="Raleway" pitchFamily="2" charset="0"/>
              </a:rPr>
              <a:t>Cittadinanza</a:t>
            </a:r>
            <a:r>
              <a:rPr lang="it-IT" sz="3200" dirty="0">
                <a:latin typeface="Raleway" pitchFamily="2" charset="0"/>
              </a:rPr>
              <a:t> Italiana / di uno stato appartenente all’Unione europea / di uno Stato non appartenente all’Unione europea </a:t>
            </a:r>
            <a:r>
              <a:rPr lang="it-IT" sz="3200" b="1" dirty="0">
                <a:latin typeface="Raleway" pitchFamily="2" charset="0"/>
              </a:rPr>
              <a:t>ma </a:t>
            </a:r>
            <a:r>
              <a:rPr lang="it-IT" sz="3200" dirty="0">
                <a:latin typeface="Raleway" pitchFamily="2" charset="0"/>
              </a:rPr>
              <a:t>con permesso di soggiorno di almeno 1 anno o permesso di soggiorno UE per soggiornanti di lungo periodo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3200" b="1" dirty="0">
                <a:latin typeface="Raleway" pitchFamily="2" charset="0"/>
              </a:rPr>
              <a:t>un ISEE (ordinario o corrente) in corso di validità non superiore a 35.000 euro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3200" dirty="0">
                <a:latin typeface="Raleway" pitchFamily="2" charset="0"/>
              </a:rPr>
              <a:t>essere titolare o contitolare del contratto di affitto. </a:t>
            </a:r>
            <a:r>
              <a:rPr lang="it-IT" sz="3200" b="1" dirty="0">
                <a:latin typeface="Raleway" pitchFamily="2" charset="0"/>
              </a:rPr>
              <a:t>Non è necessario essere residente </a:t>
            </a:r>
            <a:r>
              <a:rPr lang="it-IT" sz="3200" dirty="0">
                <a:latin typeface="Raleway" pitchFamily="2" charset="0"/>
              </a:rPr>
              <a:t>nell’alloggio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3200" dirty="0">
                <a:latin typeface="Raleway" pitchFamily="2" charset="0"/>
              </a:rPr>
              <a:t>avere un </a:t>
            </a:r>
            <a:r>
              <a:rPr lang="it-IT" sz="3200" b="1" dirty="0">
                <a:latin typeface="Raleway" pitchFamily="2" charset="0"/>
              </a:rPr>
              <a:t>contratto d’affitto </a:t>
            </a:r>
            <a:r>
              <a:rPr lang="it-IT" sz="3200" dirty="0">
                <a:latin typeface="Raleway" pitchFamily="2" charset="0"/>
              </a:rPr>
              <a:t>a uso abitativo </a:t>
            </a:r>
            <a:r>
              <a:rPr lang="it-IT" sz="3200" b="1" dirty="0">
                <a:latin typeface="Raleway" pitchFamily="2" charset="0"/>
              </a:rPr>
              <a:t>registrato</a:t>
            </a:r>
            <a:r>
              <a:rPr lang="it-IT" sz="3200" dirty="0">
                <a:latin typeface="Raleway" pitchFamily="2" charset="0"/>
              </a:rPr>
              <a:t> regolarmente alla agenzia delle entrate </a:t>
            </a:r>
            <a:r>
              <a:rPr lang="it-IT" sz="3200" b="1" dirty="0">
                <a:latin typeface="Raleway" pitchFamily="2" charset="0"/>
              </a:rPr>
              <a:t>da almeno un anno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3200" b="1" dirty="0">
              <a:latin typeface="Raleway" pitchFamily="2" charset="0"/>
            </a:endParaRPr>
          </a:p>
          <a:p>
            <a:r>
              <a:rPr lang="it-IT" sz="3200" b="1" dirty="0">
                <a:latin typeface="Raleway" pitchFamily="2" charset="0"/>
              </a:rPr>
              <a:t>Inoltre: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it-IT" sz="3200" b="1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NON aver ricevuto nello stesso anno un contributo per</a:t>
            </a:r>
            <a:r>
              <a:rPr kumimoji="0" lang="it-IT" sz="3200" b="0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: </a:t>
            </a:r>
          </a:p>
          <a:p>
            <a:r>
              <a:rPr kumimoji="0" lang="it-IT" sz="3200" b="0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Fondo </a:t>
            </a:r>
            <a:r>
              <a:rPr kumimoji="0" lang="it-IT" sz="3200" b="1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emergenza abitativa</a:t>
            </a:r>
            <a:r>
              <a:rPr kumimoji="0" lang="it-IT" sz="3200" b="0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 /  Fondo </a:t>
            </a:r>
            <a:r>
              <a:rPr kumimoji="0" lang="it-IT" sz="3200" b="1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morosità incolpevole / Fondo Affitto</a:t>
            </a:r>
          </a:p>
          <a:p>
            <a:pPr marL="342900" marR="0" indent="-34290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it-IT" sz="3200" b="0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NON essere </a:t>
            </a:r>
            <a:r>
              <a:rPr kumimoji="0" lang="it-IT" sz="3200" b="1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assegnatario</a:t>
            </a:r>
            <a:r>
              <a:rPr kumimoji="0" lang="it-IT" sz="3200" b="0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 di un alloggio di Edilizia Residenziale Pubblica (</a:t>
            </a:r>
            <a:r>
              <a:rPr kumimoji="0" lang="it-IT" sz="3200" b="1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ERP</a:t>
            </a:r>
            <a:r>
              <a:rPr kumimoji="0" lang="it-IT" sz="3200" b="0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).</a:t>
            </a:r>
          </a:p>
          <a:p>
            <a:pPr marL="342900" marR="0" indent="-34290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it-IT" sz="3200" b="0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NON avere un contratto di locazione a uso </a:t>
            </a:r>
            <a:r>
              <a:rPr kumimoji="0" lang="it-IT" sz="3200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abitativo con categorie catastali A/1, A/8, A/9</a:t>
            </a:r>
            <a:endParaRPr lang="it-IT" sz="3200" dirty="0">
              <a:latin typeface="Ralew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3064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olo capitolo"/>
          <p:cNvSpPr txBox="1"/>
          <p:nvPr/>
        </p:nvSpPr>
        <p:spPr>
          <a:xfrm>
            <a:off x="5172572" y="2216740"/>
            <a:ext cx="13130198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7700" b="1">
                <a:solidFill>
                  <a:srgbClr val="64AD85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r>
              <a:rPr lang="it-IT" sz="5400" dirty="0"/>
              <a:t>Come i cittadini devono fare domanda?</a:t>
            </a:r>
            <a:endParaRPr sz="5000" dirty="0">
              <a:solidFill>
                <a:srgbClr val="E6AD1E"/>
              </a:solidFill>
            </a:endParaRPr>
          </a:p>
        </p:txBody>
      </p:sp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849913" cy="19479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75779" y="12602277"/>
            <a:ext cx="8608222" cy="1214769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FFCF299-4B23-6FAF-C31E-0044A47B9571}"/>
              </a:ext>
            </a:extLst>
          </p:cNvPr>
          <p:cNvSpPr txBox="1"/>
          <p:nvPr/>
        </p:nvSpPr>
        <p:spPr>
          <a:xfrm>
            <a:off x="3146120" y="3401126"/>
            <a:ext cx="17637429" cy="847411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indent="0">
              <a:buNone/>
            </a:pPr>
            <a:r>
              <a:rPr lang="it-IT" sz="3200" dirty="0">
                <a:latin typeface="Raleway" pitchFamily="2" charset="0"/>
              </a:rPr>
              <a:t>Per presentare la domanda, </a:t>
            </a:r>
            <a:r>
              <a:rPr lang="it-IT" sz="3200" b="1" dirty="0">
                <a:latin typeface="Raleway" pitchFamily="2" charset="0"/>
              </a:rPr>
              <a:t>proprietari e affittuari devono rivolgersi al Comune </a:t>
            </a:r>
            <a:r>
              <a:rPr lang="it-IT" sz="3200" dirty="0">
                <a:latin typeface="Raleway" pitchFamily="2" charset="0"/>
              </a:rPr>
              <a:t>in cui si trova l’alloggio o alle eventuali organizzazioni degli inquilini e dei proprietari aderenti.</a:t>
            </a:r>
            <a:br>
              <a:rPr lang="it-IT" sz="3200" dirty="0">
                <a:latin typeface="Raleway" pitchFamily="2" charset="0"/>
              </a:rPr>
            </a:br>
            <a:endParaRPr lang="it-IT" sz="3200" dirty="0">
              <a:latin typeface="Raleway" pitchFamily="2" charset="0"/>
            </a:endParaRPr>
          </a:p>
          <a:p>
            <a:pPr marL="0" indent="0">
              <a:buNone/>
            </a:pPr>
            <a:r>
              <a:rPr lang="it-IT" sz="3200" dirty="0">
                <a:latin typeface="Raleway" pitchFamily="2" charset="0"/>
              </a:rPr>
              <a:t>È ammessa la presentazione di </a:t>
            </a:r>
            <a:r>
              <a:rPr lang="it-IT" sz="3200" b="1" dirty="0">
                <a:latin typeface="Raleway" pitchFamily="2" charset="0"/>
              </a:rPr>
              <a:t>una sola domanda per lo stesso nucleo ISEE</a:t>
            </a:r>
            <a:r>
              <a:rPr lang="it-IT" sz="3200" dirty="0">
                <a:latin typeface="Raleway" pitchFamily="2" charset="0"/>
              </a:rPr>
              <a:t>.</a:t>
            </a:r>
          </a:p>
          <a:p>
            <a:pPr marL="0" indent="0">
              <a:buNone/>
            </a:pPr>
            <a:endParaRPr lang="it-IT" sz="3200" dirty="0">
              <a:latin typeface="Raleway" pitchFamily="2" charset="0"/>
            </a:endParaRPr>
          </a:p>
          <a:p>
            <a:pPr marL="0" indent="0">
              <a:buNone/>
            </a:pPr>
            <a:r>
              <a:rPr lang="it-IT" sz="3200" dirty="0">
                <a:latin typeface="Raleway" pitchFamily="2" charset="0"/>
              </a:rPr>
              <a:t>La domanda dovrà essere corredata dalle </a:t>
            </a:r>
            <a:r>
              <a:rPr lang="it-IT" sz="3200" b="1" dirty="0">
                <a:latin typeface="Raleway" pitchFamily="2" charset="0"/>
              </a:rPr>
              <a:t>seguenti informazioni</a:t>
            </a:r>
            <a:r>
              <a:rPr lang="it-IT" sz="3200" dirty="0">
                <a:latin typeface="Raleway" pitchFamily="2" charset="0"/>
              </a:rPr>
              <a:t>, </a:t>
            </a:r>
            <a:br>
              <a:rPr lang="it-IT" sz="3200" dirty="0">
                <a:latin typeface="Raleway" pitchFamily="2" charset="0"/>
              </a:rPr>
            </a:br>
            <a:r>
              <a:rPr lang="it-IT" sz="3200" dirty="0">
                <a:latin typeface="Raleway" pitchFamily="2" charset="0"/>
              </a:rPr>
              <a:t>dichiarate da proprietario e inquilino:</a:t>
            </a:r>
          </a:p>
          <a:p>
            <a:pPr marL="0" indent="0">
              <a:buNone/>
            </a:pPr>
            <a:endParaRPr lang="it-IT" sz="3200" dirty="0">
              <a:latin typeface="Raleway" pitchFamily="2" charset="0"/>
            </a:endParaRPr>
          </a:p>
          <a:p>
            <a:r>
              <a:rPr lang="it-IT" sz="3200" dirty="0">
                <a:latin typeface="Raleway" pitchFamily="2" charset="0"/>
              </a:rPr>
              <a:t> dati anagrafici del locatore e dell’inquilino;</a:t>
            </a:r>
          </a:p>
          <a:p>
            <a:r>
              <a:rPr lang="it-IT" sz="3200" dirty="0">
                <a:latin typeface="Raleway" pitchFamily="2" charset="0"/>
              </a:rPr>
              <a:t> ISEE dell’ inquilino;</a:t>
            </a:r>
          </a:p>
          <a:p>
            <a:r>
              <a:rPr lang="it-IT" sz="3200" dirty="0">
                <a:latin typeface="Raleway" pitchFamily="2" charset="0"/>
              </a:rPr>
              <a:t> estremi del contratto di locazione e della rinegoziazione;</a:t>
            </a:r>
          </a:p>
          <a:p>
            <a:r>
              <a:rPr lang="it-IT" sz="3200" dirty="0">
                <a:latin typeface="Raleway" pitchFamily="2" charset="0"/>
              </a:rPr>
              <a:t> durata e tipologia di rinegoziazione applicata;</a:t>
            </a:r>
          </a:p>
          <a:p>
            <a:r>
              <a:rPr lang="it-IT" sz="3200" dirty="0">
                <a:latin typeface="Raleway" pitchFamily="2" charset="0"/>
              </a:rPr>
              <a:t> canone originario e canone rinegoziato (mensili);</a:t>
            </a:r>
          </a:p>
          <a:p>
            <a:r>
              <a:rPr lang="it-IT" sz="3200" dirty="0">
                <a:latin typeface="Raleway" pitchFamily="2" charset="0"/>
              </a:rPr>
              <a:t> contributo spettante e IBAN del locatore per l’esecuzione del Pagamento</a:t>
            </a:r>
          </a:p>
          <a:p>
            <a:endParaRPr lang="it-IT" sz="3200" dirty="0">
              <a:latin typeface="Raleway" pitchFamily="2" charset="0"/>
            </a:endParaRPr>
          </a:p>
          <a:p>
            <a:r>
              <a:rPr lang="it-IT" sz="3200" dirty="0">
                <a:latin typeface="Raleway" pitchFamily="2" charset="0"/>
              </a:rPr>
              <a:t>Modulo scaricabile dalla pagina: </a:t>
            </a:r>
            <a:r>
              <a:rPr lang="it-IT" sz="3200" dirty="0">
                <a:latin typeface="Raleway" pitchFamily="2" charset="0"/>
                <a:hlinkClick r:id="rId4"/>
              </a:rPr>
              <a:t>https://regioneer.it/jy677w6w</a:t>
            </a:r>
            <a:endParaRPr lang="it-IT" sz="3200" dirty="0">
              <a:latin typeface="Raleway" pitchFamily="2" charset="0"/>
            </a:endParaRPr>
          </a:p>
          <a:p>
            <a:endParaRPr lang="it-IT" sz="3200" dirty="0">
              <a:latin typeface="Ralew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28416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olo capitolo"/>
          <p:cNvSpPr txBox="1"/>
          <p:nvPr/>
        </p:nvSpPr>
        <p:spPr>
          <a:xfrm>
            <a:off x="1800722" y="3132847"/>
            <a:ext cx="5857378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7700" b="1">
                <a:solidFill>
                  <a:srgbClr val="64AD85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endParaRPr sz="5000" dirty="0">
              <a:solidFill>
                <a:srgbClr val="E6AD1E"/>
              </a:solidFill>
            </a:endParaRPr>
          </a:p>
        </p:txBody>
      </p:sp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849913" cy="19479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75779" y="12602277"/>
            <a:ext cx="8608222" cy="121476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9DB62C12-55CE-630A-9CE4-269C3C69E8DC}"/>
              </a:ext>
            </a:extLst>
          </p:cNvPr>
          <p:cNvSpPr txBox="1"/>
          <p:nvPr/>
        </p:nvSpPr>
        <p:spPr>
          <a:xfrm>
            <a:off x="7416551" y="1184417"/>
            <a:ext cx="8913825" cy="11182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6600" b="1" dirty="0">
                <a:solidFill>
                  <a:srgbClr val="4D7F75"/>
                </a:solidFill>
                <a:latin typeface="Raleway" pitchFamily="2" charset="0"/>
              </a:rPr>
              <a:t>I Comuni</a:t>
            </a:r>
            <a:r>
              <a:rPr lang="it-IT" sz="5400" b="1" dirty="0">
                <a:solidFill>
                  <a:srgbClr val="4D7F75"/>
                </a:solidFill>
                <a:latin typeface="Raleway" pitchFamily="2" charset="0"/>
              </a:rPr>
              <a:t>   </a:t>
            </a:r>
            <a:endParaRPr kumimoji="0" lang="it-IT" sz="5400" b="1" i="0" u="none" strike="noStrike" cap="none" spc="0" normalizeH="0" baseline="0" dirty="0">
              <a:ln>
                <a:noFill/>
              </a:ln>
              <a:solidFill>
                <a:srgbClr val="4D7F75"/>
              </a:solidFill>
              <a:effectLst/>
              <a:uFillTx/>
              <a:latin typeface="Raleway" pitchFamily="2" charset="0"/>
              <a:sym typeface="Helvetica Neue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DC90CE0-5543-8CE6-80AE-25165E84F871}"/>
              </a:ext>
            </a:extLst>
          </p:cNvPr>
          <p:cNvSpPr txBox="1"/>
          <p:nvPr/>
        </p:nvSpPr>
        <p:spPr>
          <a:xfrm>
            <a:off x="2239617" y="2709404"/>
            <a:ext cx="19613218" cy="10064294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it-IT" sz="3200" b="1" dirty="0">
                <a:latin typeface="Raleway" pitchFamily="2" charset="0"/>
              </a:rPr>
              <a:t>I Comuni</a:t>
            </a:r>
            <a:r>
              <a:rPr lang="it-IT" sz="3200" dirty="0">
                <a:latin typeface="Raleway" pitchFamily="2" charset="0"/>
              </a:rPr>
              <a:t>, in accordo con i Distretti socio-sanitari, e avvalendosi anche della collaborazione delle organizzazioni di rappresentanza degli inquilini e dei proprietari, </a:t>
            </a:r>
            <a:r>
              <a:rPr lang="it-IT" sz="3200" b="1" dirty="0">
                <a:latin typeface="Raleway" pitchFamily="2" charset="0"/>
              </a:rPr>
              <a:t>organizzano in autonomia le modalità di raccolta delle domande</a:t>
            </a:r>
            <a:r>
              <a:rPr lang="it-IT" sz="3200" dirty="0">
                <a:latin typeface="Raleway" pitchFamily="2" charset="0"/>
              </a:rPr>
              <a:t>.</a:t>
            </a:r>
          </a:p>
          <a:p>
            <a:endParaRPr lang="it-IT" sz="3200" dirty="0">
              <a:latin typeface="Raleway" pitchFamily="2" charset="0"/>
            </a:endParaRPr>
          </a:p>
          <a:p>
            <a:r>
              <a:rPr kumimoji="0" lang="it-IT" sz="3200" b="1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1.000.000 € disponibile ANNUALITA’ 2023</a:t>
            </a:r>
          </a:p>
          <a:p>
            <a:endParaRPr lang="it-IT" sz="3200" dirty="0">
              <a:latin typeface="Raleway" pitchFamily="2" charset="0"/>
            </a:endParaRPr>
          </a:p>
          <a:p>
            <a:r>
              <a:rPr lang="it-IT" sz="3200" dirty="0">
                <a:latin typeface="Raleway" pitchFamily="2" charset="0"/>
              </a:rPr>
              <a:t>La concessione delle risorse ai Comuni capofila di Distretto socio-sanitario avviene attraverso l’erogazione di </a:t>
            </a:r>
            <a:r>
              <a:rPr lang="it-IT" sz="3200" b="1" dirty="0">
                <a:latin typeface="Raleway" pitchFamily="2" charset="0"/>
              </a:rPr>
              <a:t>tranche di finanziamento</a:t>
            </a:r>
            <a:r>
              <a:rPr lang="it-IT" sz="3200" dirty="0">
                <a:latin typeface="Raleway" pitchFamily="2" charset="0"/>
              </a:rPr>
              <a:t>, secondo le modalità e le tempistiche previste dal Programma.</a:t>
            </a:r>
            <a:br>
              <a:rPr lang="it-IT" sz="3200" dirty="0">
                <a:latin typeface="Raleway" pitchFamily="2" charset="0"/>
              </a:rPr>
            </a:br>
            <a:endParaRPr lang="it-IT" sz="3200" dirty="0">
              <a:latin typeface="Raleway" pitchFamily="2" charset="0"/>
            </a:endParaRPr>
          </a:p>
          <a:p>
            <a:r>
              <a:rPr lang="it-IT" sz="3200" dirty="0">
                <a:latin typeface="Raleway" pitchFamily="2" charset="0"/>
              </a:rPr>
              <a:t>I Comuni capofila del Distretto possono fare richiesta di contributo alla Regione </a:t>
            </a:r>
          </a:p>
          <a:p>
            <a:r>
              <a:rPr lang="it-IT" sz="3200" dirty="0">
                <a:latin typeface="Raleway" pitchFamily="2" charset="0"/>
              </a:rPr>
              <a:t>inviando l'apposito modulo a mezzo PEC, entro le seguenti scadenze:</a:t>
            </a:r>
          </a:p>
          <a:p>
            <a:endParaRPr lang="it-IT" dirty="0">
              <a:latin typeface="Raleway" pitchFamily="2" charset="0"/>
            </a:endParaRPr>
          </a:p>
          <a:p>
            <a:pPr marL="0" marR="0" indent="0" algn="ctr" rtl="0" fontAlgn="t" latinLnBrk="0">
              <a:spcBef>
                <a:spcPts val="0"/>
              </a:spcBef>
              <a:spcAft>
                <a:spcPts val="0"/>
              </a:spcAft>
            </a:pPr>
            <a:r>
              <a:rPr lang="it-IT" sz="3200" b="1" dirty="0">
                <a:latin typeface="Raleway" pitchFamily="2" charset="0"/>
              </a:rPr>
              <a:t>17 aprile 2023</a:t>
            </a:r>
          </a:p>
          <a:p>
            <a:pPr marL="0" marR="0" indent="0" algn="ctr" rtl="0" fontAlgn="t" latinLnBrk="0">
              <a:spcBef>
                <a:spcPts val="0"/>
              </a:spcBef>
              <a:spcAft>
                <a:spcPts val="0"/>
              </a:spcAft>
            </a:pPr>
            <a:r>
              <a:rPr lang="it-IT" sz="3200" b="1" dirty="0">
                <a:latin typeface="Raleway" pitchFamily="2" charset="0"/>
              </a:rPr>
              <a:t>15 maggio 2023</a:t>
            </a:r>
          </a:p>
          <a:p>
            <a:pPr marL="0" marR="0" indent="0" algn="ctr" rtl="0" fontAlgn="t" latinLnBrk="0">
              <a:spcBef>
                <a:spcPts val="0"/>
              </a:spcBef>
              <a:spcAft>
                <a:spcPts val="0"/>
              </a:spcAft>
            </a:pPr>
            <a:r>
              <a:rPr lang="it-IT" sz="3200" b="1" dirty="0">
                <a:latin typeface="Raleway" pitchFamily="2" charset="0"/>
              </a:rPr>
              <a:t>15 giugno 2023</a:t>
            </a:r>
          </a:p>
          <a:p>
            <a:pPr marL="0" marR="0" indent="0" algn="ctr" rtl="0" fontAlgn="t" latinLnBrk="0">
              <a:spcBef>
                <a:spcPts val="0"/>
              </a:spcBef>
              <a:spcAft>
                <a:spcPts val="0"/>
              </a:spcAft>
            </a:pPr>
            <a:r>
              <a:rPr lang="it-IT" sz="3200" b="1" dirty="0">
                <a:latin typeface="Raleway" pitchFamily="2" charset="0"/>
              </a:rPr>
              <a:t>14 luglio 2023</a:t>
            </a:r>
          </a:p>
          <a:p>
            <a:pPr marL="0" marR="0" indent="0" algn="ctr" rtl="0" fontAlgn="t" latinLnBrk="0">
              <a:spcBef>
                <a:spcPts val="0"/>
              </a:spcBef>
              <a:spcAft>
                <a:spcPts val="0"/>
              </a:spcAft>
            </a:pPr>
            <a:r>
              <a:rPr lang="it-IT" sz="3200" b="1" dirty="0">
                <a:latin typeface="Raleway" pitchFamily="2" charset="0"/>
              </a:rPr>
              <a:t>15 settembre 2023</a:t>
            </a:r>
          </a:p>
          <a:p>
            <a:pPr marL="0" marR="0" indent="0" algn="ctr" rtl="0" fontAlgn="t" latinLnBrk="0">
              <a:spcBef>
                <a:spcPts val="0"/>
              </a:spcBef>
              <a:spcAft>
                <a:spcPts val="0"/>
              </a:spcAft>
            </a:pPr>
            <a:r>
              <a:rPr lang="it-IT" sz="3200" b="1" dirty="0">
                <a:latin typeface="Raleway" pitchFamily="2" charset="0"/>
              </a:rPr>
              <a:t>16 ottobre 2023</a:t>
            </a:r>
          </a:p>
          <a:p>
            <a:pPr marL="0" marR="0" indent="0" algn="ctr" rtl="0" fontAlgn="t" latinLnBrk="0">
              <a:spcBef>
                <a:spcPts val="0"/>
              </a:spcBef>
              <a:spcAft>
                <a:spcPts val="0"/>
              </a:spcAft>
            </a:pPr>
            <a:r>
              <a:rPr lang="it-IT" sz="3200" b="1" dirty="0">
                <a:latin typeface="Raleway" pitchFamily="2" charset="0"/>
              </a:rPr>
              <a:t>3 novembre 2023</a:t>
            </a:r>
          </a:p>
          <a:p>
            <a:br>
              <a:rPr lang="it-IT" dirty="0">
                <a:latin typeface="Raleway" pitchFamily="2" charset="0"/>
              </a:rPr>
            </a:br>
            <a:endParaRPr lang="it-IT" dirty="0">
              <a:latin typeface="Ralew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24578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olo capitolo"/>
          <p:cNvSpPr txBox="1"/>
          <p:nvPr/>
        </p:nvSpPr>
        <p:spPr>
          <a:xfrm>
            <a:off x="1763399" y="3132847"/>
            <a:ext cx="20077971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7700" b="1">
                <a:solidFill>
                  <a:srgbClr val="64AD85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endParaRPr sz="5000" dirty="0">
              <a:solidFill>
                <a:srgbClr val="E6AD1E"/>
              </a:solidFill>
            </a:endParaRPr>
          </a:p>
        </p:txBody>
      </p:sp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849913" cy="19479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75779" y="12602277"/>
            <a:ext cx="8608222" cy="1214769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8417B31-DA9E-66E7-D43C-FE6ACFE5D8BC}"/>
              </a:ext>
            </a:extLst>
          </p:cNvPr>
          <p:cNvSpPr txBox="1"/>
          <p:nvPr/>
        </p:nvSpPr>
        <p:spPr>
          <a:xfrm>
            <a:off x="1554686" y="2609315"/>
            <a:ext cx="21457714" cy="10197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it-IT" sz="3200" b="1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Prima tranche di contributo</a:t>
            </a:r>
            <a:r>
              <a:rPr kumimoji="0" lang="it-IT" sz="3200" b="0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 </a:t>
            </a:r>
            <a:br>
              <a:rPr kumimoji="0" lang="it-IT" sz="3200" b="0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</a:br>
            <a:r>
              <a:rPr kumimoji="0" lang="it-IT" sz="3200" b="0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avendo ricevuto almeno una richiesta di contributo </a:t>
            </a: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it-IT" sz="3200" b="1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Raleway" pitchFamily="2" charset="0"/>
              <a:sym typeface="Helvetica Neue"/>
            </a:endParaRP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it-IT" sz="3200" b="1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Seconda o successiva tranche di contributo:</a:t>
            </a:r>
            <a:r>
              <a:rPr kumimoji="0" lang="it-IT" sz="3200" b="0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 </a:t>
            </a: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it-IT" sz="3200" dirty="0">
                <a:latin typeface="Raleway" pitchFamily="2" charset="0"/>
              </a:rPr>
              <a:t>avendo </a:t>
            </a:r>
            <a:r>
              <a:rPr kumimoji="0" lang="it-IT" sz="3200" b="0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già erogato </a:t>
            </a:r>
            <a:r>
              <a:rPr kumimoji="0" lang="it-IT" sz="3200" b="1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almeno il 70% delle risorse erogate nella tranche precedente</a:t>
            </a:r>
            <a:r>
              <a:rPr kumimoji="0" lang="it-IT" sz="3200" b="0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, </a:t>
            </a: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it-IT" sz="3200" b="1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ed il 100% delle risorse erogate con le tranche antecedenti</a:t>
            </a: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it-IT" sz="3200" dirty="0">
              <a:latin typeface="Raleway" pitchFamily="2" charset="0"/>
            </a:endParaRP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it-IT" sz="3200" b="0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 </a:t>
            </a:r>
            <a:r>
              <a:rPr kumimoji="0" lang="it-IT" sz="3200" b="1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L’importo di ciascuna tranche</a:t>
            </a:r>
            <a:r>
              <a:rPr kumimoji="0" lang="it-IT" sz="3200" b="0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 è così determinato:</a:t>
            </a: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it-IT" sz="3200" b="1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 30.000 euro  </a:t>
            </a:r>
            <a:r>
              <a:rPr kumimoji="0" lang="it-IT" sz="3200" b="0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(Distretti il cui comune capofila è un comune con popolazione residente sopra i 90.000 abitanti)</a:t>
            </a: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it-IT" sz="3200" b="1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15.000 </a:t>
            </a:r>
            <a:r>
              <a:rPr kumimoji="0" lang="it-IT" sz="3200" b="0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euro per gli altri Distretti</a:t>
            </a: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it-IT" sz="32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Raleway" pitchFamily="2" charset="0"/>
              <a:sym typeface="Helvetica Neue"/>
            </a:endParaRP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it-IT" sz="3200" b="0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La </a:t>
            </a:r>
            <a:r>
              <a:rPr kumimoji="0" lang="it-IT" sz="3200" b="1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rendicontazione</a:t>
            </a:r>
            <a:r>
              <a:rPr kumimoji="0" lang="it-IT" sz="3200" b="0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 è richiesta:</a:t>
            </a: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it-IT" sz="3200" b="1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 a fine luglio </a:t>
            </a:r>
            <a:r>
              <a:rPr kumimoji="0" lang="it-IT" sz="3200" b="1" i="0" u="sng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(condizione necessaria per ricevere ulteriori tranche) </a:t>
            </a: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it-IT" sz="3200" b="1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a dicembre</a:t>
            </a: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it-IT" sz="3200" dirty="0">
              <a:latin typeface="Raleway" pitchFamily="2" charset="0"/>
            </a:endParaRP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it-IT" sz="3200" b="0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Esempio:</a:t>
            </a: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it-IT" sz="2800" b="0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Un Comune capoluogo può richiedere la prima tranche di pagamento, ricevendo 30.000€, dietro semplice presentazione di modulo di richiesta e almeno una proposta di rinegoziazione ricevuta. Può successivamente richiedere la seconda tranche (+30.000€, totale 60.000€) dopo avere già erogato almeno 21.000€ (il 70% di 30.000€ della prima tranche). Può poi richiedere la terza tranche (+30.000€, totale 90.000€) dopo avere erogato 51.000€ (100% della prima + 70% della seconda</a:t>
            </a:r>
            <a:r>
              <a:rPr kumimoji="0" lang="it-IT" b="0" i="0" u="none" strike="noStrike" cap="none" spc="0" normalizeH="0" baseline="0" dirty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Raleway" pitchFamily="2" charset="0"/>
                <a:sym typeface="Helvetica Neue"/>
              </a:rPr>
              <a:t>). </a:t>
            </a: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it-IT" sz="32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Raleway" pitchFamily="2" charset="0"/>
              <a:sym typeface="Helvetica Neue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C7BA540-4098-FD78-EE88-8DD86D26B1B5}"/>
              </a:ext>
            </a:extLst>
          </p:cNvPr>
          <p:cNvSpPr txBox="1"/>
          <p:nvPr/>
        </p:nvSpPr>
        <p:spPr>
          <a:xfrm>
            <a:off x="5221223" y="999097"/>
            <a:ext cx="14657037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5400" b="1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FillTx/>
                <a:latin typeface="Raleway" pitchFamily="2" charset="0"/>
                <a:sym typeface="Helvetica Neue"/>
              </a:rPr>
              <a:t>Richiesta erogazione finanziamenti</a:t>
            </a:r>
          </a:p>
        </p:txBody>
      </p:sp>
    </p:spTree>
    <p:extLst>
      <p:ext uri="{BB962C8B-B14F-4D97-AF65-F5344CB8AC3E}">
        <p14:creationId xmlns:p14="http://schemas.microsoft.com/office/powerpoint/2010/main" val="195638505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olo capitolo"/>
          <p:cNvSpPr txBox="1"/>
          <p:nvPr/>
        </p:nvSpPr>
        <p:spPr>
          <a:xfrm>
            <a:off x="1800721" y="2936905"/>
            <a:ext cx="20077971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7700" b="1">
                <a:solidFill>
                  <a:srgbClr val="64AD85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r>
              <a:rPr lang="it-IT" sz="5000" dirty="0">
                <a:solidFill>
                  <a:srgbClr val="E6AD1E"/>
                </a:solidFill>
              </a:rPr>
              <a:t>Maggiori informazioni e documenti</a:t>
            </a:r>
            <a:endParaRPr sz="5000" dirty="0">
              <a:solidFill>
                <a:srgbClr val="E6AD1E"/>
              </a:solidFill>
            </a:endParaRPr>
          </a:p>
        </p:txBody>
      </p:sp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849913" cy="19479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75779" y="12602277"/>
            <a:ext cx="8608222" cy="121476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2C1B1B81-2307-B896-7772-1BAD728A1FAC}"/>
              </a:ext>
            </a:extLst>
          </p:cNvPr>
          <p:cNvSpPr txBox="1"/>
          <p:nvPr/>
        </p:nvSpPr>
        <p:spPr>
          <a:xfrm>
            <a:off x="1408176" y="4197772"/>
            <a:ext cx="19586448" cy="74892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it-IT" sz="3200" dirty="0">
                <a:latin typeface="Raleway" pitchFamily="2" charset="0"/>
                <a:ea typeface="Calibri" panose="020F0502020204030204" pitchFamily="34" charset="0"/>
              </a:rPr>
              <a:t>I</a:t>
            </a:r>
            <a:r>
              <a:rPr lang="it-IT" sz="3200" dirty="0">
                <a:effectLst/>
                <a:latin typeface="Raleway" pitchFamily="2" charset="0"/>
                <a:ea typeface="Calibri" panose="020F0502020204030204" pitchFamily="34" charset="0"/>
              </a:rPr>
              <a:t> link alle pagine relative alle rinegoziazioni:</a:t>
            </a:r>
          </a:p>
          <a:p>
            <a:endParaRPr lang="it-IT" sz="3200" dirty="0">
              <a:effectLst/>
              <a:latin typeface="Raleway" pitchFamily="2" charset="0"/>
              <a:ea typeface="Calibri" panose="020F0502020204030204" pitchFamily="34" charset="0"/>
            </a:endParaRPr>
          </a:p>
          <a:p>
            <a:r>
              <a:rPr lang="it-IT" sz="3200" dirty="0">
                <a:effectLst/>
                <a:latin typeface="Raleway" pitchFamily="2" charset="0"/>
                <a:ea typeface="Calibri" panose="020F0502020204030204" pitchFamily="34" charset="0"/>
              </a:rPr>
              <a:t>-</a:t>
            </a:r>
            <a:r>
              <a:rPr lang="it-IT" sz="3200" b="1" dirty="0">
                <a:effectLst/>
                <a:latin typeface="Raleway" pitchFamily="2" charset="0"/>
                <a:ea typeface="Calibri" panose="020F0502020204030204" pitchFamily="34" charset="0"/>
              </a:rPr>
              <a:t>Pagina cittadini: </a:t>
            </a:r>
            <a:endParaRPr lang="it-IT" sz="4000" b="1" u="sng" dirty="0">
              <a:solidFill>
                <a:srgbClr val="0000FF"/>
              </a:solidFill>
              <a:effectLst/>
              <a:latin typeface="Raleway" pitchFamily="2" charset="0"/>
              <a:ea typeface="Calibri" panose="020F0502020204030204" pitchFamily="34" charset="0"/>
            </a:endParaRPr>
          </a:p>
          <a:p>
            <a:r>
              <a:rPr lang="it-IT" sz="3200" dirty="0">
                <a:latin typeface="Raleway" pitchFamily="2" charset="0"/>
                <a:hlinkClick r:id="rId4"/>
              </a:rPr>
              <a:t>https://regioneer.it/jy677w6w</a:t>
            </a:r>
            <a:endParaRPr lang="it-IT" sz="3200" dirty="0">
              <a:latin typeface="Raleway" pitchFamily="2" charset="0"/>
            </a:endParaRPr>
          </a:p>
          <a:p>
            <a:endParaRPr lang="it-IT" sz="3200" dirty="0">
              <a:latin typeface="Raleway" pitchFamily="2" charset="0"/>
            </a:endParaRPr>
          </a:p>
          <a:p>
            <a:r>
              <a:rPr lang="it-IT" sz="3200" dirty="0">
                <a:effectLst/>
                <a:latin typeface="Raleway" pitchFamily="2" charset="0"/>
                <a:ea typeface="Calibri" panose="020F0502020204030204" pitchFamily="34" charset="0"/>
              </a:rPr>
              <a:t>-Pagina </a:t>
            </a:r>
            <a:r>
              <a:rPr lang="it-IT" sz="3200" b="1" dirty="0">
                <a:effectLst/>
                <a:latin typeface="Raleway" pitchFamily="2" charset="0"/>
                <a:ea typeface="Calibri" panose="020F0502020204030204" pitchFamily="34" charset="0"/>
              </a:rPr>
              <a:t>FAQ</a:t>
            </a:r>
            <a:r>
              <a:rPr lang="it-IT" sz="3200" dirty="0">
                <a:effectLst/>
                <a:latin typeface="Raleway" pitchFamily="2" charset="0"/>
                <a:ea typeface="Calibri" panose="020F0502020204030204" pitchFamily="34" charset="0"/>
              </a:rPr>
              <a:t> cittadini</a:t>
            </a:r>
          </a:p>
          <a:p>
            <a:r>
              <a:rPr lang="it-IT" sz="3200" dirty="0">
                <a:effectLst/>
                <a:latin typeface="Raleway" pitchFamily="2" charset="0"/>
                <a:ea typeface="Calibri" panose="020F0502020204030204" pitchFamily="34" charset="0"/>
                <a:hlinkClick r:id="rId5"/>
              </a:rPr>
              <a:t>https://regioneer.it/xo528d1b</a:t>
            </a:r>
            <a:endParaRPr lang="it-IT" sz="3200" dirty="0">
              <a:effectLst/>
              <a:latin typeface="Raleway" pitchFamily="2" charset="0"/>
              <a:ea typeface="Calibri" panose="020F0502020204030204" pitchFamily="34" charset="0"/>
            </a:endParaRPr>
          </a:p>
          <a:p>
            <a:endParaRPr lang="it-IT" sz="3200" dirty="0">
              <a:effectLst/>
              <a:latin typeface="Raleway" pitchFamily="2" charset="0"/>
              <a:ea typeface="Calibri" panose="020F0502020204030204" pitchFamily="34" charset="0"/>
            </a:endParaRPr>
          </a:p>
          <a:p>
            <a:r>
              <a:rPr lang="it-IT" sz="3200" dirty="0">
                <a:effectLst/>
                <a:latin typeface="Raleway" pitchFamily="2" charset="0"/>
                <a:ea typeface="Calibri" panose="020F0502020204030204" pitchFamily="34" charset="0"/>
              </a:rPr>
              <a:t>-</a:t>
            </a:r>
            <a:r>
              <a:rPr lang="it-IT" sz="3200" b="1" dirty="0">
                <a:effectLst/>
                <a:latin typeface="Raleway" pitchFamily="2" charset="0"/>
                <a:ea typeface="Calibri" panose="020F0502020204030204" pitchFamily="34" charset="0"/>
              </a:rPr>
              <a:t>Pagina Comuni:</a:t>
            </a:r>
          </a:p>
          <a:p>
            <a:r>
              <a:rPr lang="it-IT" sz="3200" dirty="0"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it-IT" sz="3200" dirty="0">
                <a:effectLst/>
                <a:latin typeface="Raleway" pitchFamily="2" charset="0"/>
                <a:ea typeface="Calibri" panose="020F0502020204030204" pitchFamily="34" charset="0"/>
                <a:hlinkClick r:id="rId6"/>
              </a:rPr>
              <a:t>https://regioneer.it/tq272k8c</a:t>
            </a:r>
            <a:endParaRPr lang="it-IT" sz="3200" dirty="0">
              <a:effectLst/>
              <a:latin typeface="Raleway" pitchFamily="2" charset="0"/>
              <a:ea typeface="Calibri" panose="020F0502020204030204" pitchFamily="34" charset="0"/>
            </a:endParaRPr>
          </a:p>
          <a:p>
            <a:endParaRPr lang="it-IT" sz="3200" dirty="0">
              <a:effectLst/>
              <a:latin typeface="Raleway" pitchFamily="2" charset="0"/>
              <a:ea typeface="Calibri" panose="020F0502020204030204" pitchFamily="34" charset="0"/>
            </a:endParaRPr>
          </a:p>
          <a:p>
            <a:r>
              <a:rPr lang="it-IT" sz="3200" dirty="0">
                <a:effectLst/>
                <a:latin typeface="Raleway" pitchFamily="2" charset="0"/>
                <a:ea typeface="Calibri" panose="020F0502020204030204" pitchFamily="34" charset="0"/>
              </a:rPr>
              <a:t>-Pagina </a:t>
            </a:r>
            <a:r>
              <a:rPr lang="it-IT" sz="3200" b="1" dirty="0">
                <a:effectLst/>
                <a:latin typeface="Raleway" pitchFamily="2" charset="0"/>
                <a:ea typeface="Calibri" panose="020F0502020204030204" pitchFamily="34" charset="0"/>
              </a:rPr>
              <a:t>FAQ </a:t>
            </a:r>
            <a:r>
              <a:rPr lang="it-IT" sz="3200" dirty="0">
                <a:effectLst/>
                <a:latin typeface="Raleway" pitchFamily="2" charset="0"/>
                <a:ea typeface="Calibri" panose="020F0502020204030204" pitchFamily="34" charset="0"/>
              </a:rPr>
              <a:t>Comuni: </a:t>
            </a:r>
          </a:p>
          <a:p>
            <a:r>
              <a:rPr lang="it-IT" sz="3200" dirty="0">
                <a:effectLst/>
                <a:latin typeface="Raleway" pitchFamily="2" charset="0"/>
                <a:ea typeface="Calibri" panose="020F0502020204030204" pitchFamily="34" charset="0"/>
                <a:hlinkClick r:id="rId7"/>
              </a:rPr>
              <a:t>https://regioneer.it/rf251d0i</a:t>
            </a:r>
            <a:endParaRPr lang="it-IT" sz="3200" dirty="0">
              <a:effectLst/>
              <a:latin typeface="Raleway" pitchFamily="2" charset="0"/>
              <a:ea typeface="Calibri" panose="020F0502020204030204" pitchFamily="34" charset="0"/>
            </a:endParaRPr>
          </a:p>
          <a:p>
            <a:endParaRPr lang="it-IT" sz="3200" dirty="0">
              <a:effectLst/>
              <a:latin typeface="Raleway" pitchFamily="2" charset="0"/>
              <a:ea typeface="Calibri" panose="020F0502020204030204" pitchFamily="34" charset="0"/>
            </a:endParaRPr>
          </a:p>
          <a:p>
            <a:endParaRPr lang="it-IT" sz="3200" dirty="0">
              <a:effectLst/>
              <a:latin typeface="Raleway" pitchFamily="2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89149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1938</TotalTime>
  <Words>944</Words>
  <Application>Microsoft Office PowerPoint</Application>
  <PresentationFormat>Personalizzato</PresentationFormat>
  <Paragraphs>113</Paragraphs>
  <Slides>9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Helvetica Neue</vt:lpstr>
      <vt:lpstr>Helvetica Neue Medium</vt:lpstr>
      <vt:lpstr>Raleway</vt:lpstr>
      <vt:lpstr>Raleway Medium</vt:lpstr>
      <vt:lpstr>21_BasicWhite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Sblendorio Teresa Valentina</dc:creator>
  <cp:lastModifiedBy>Cella Matilde</cp:lastModifiedBy>
  <cp:revision>6</cp:revision>
  <dcterms:modified xsi:type="dcterms:W3CDTF">2023-04-03T12:33:14Z</dcterms:modified>
</cp:coreProperties>
</file>