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62" r:id="rId5"/>
    <p:sldId id="264" r:id="rId6"/>
    <p:sldId id="265" r:id="rId7"/>
    <p:sldId id="259" r:id="rId8"/>
    <p:sldId id="266" r:id="rId9"/>
    <p:sldId id="260" r:id="rId10"/>
    <p:sldId id="267" r:id="rId11"/>
    <p:sldId id="268" r:id="rId12"/>
    <p:sldId id="269" r:id="rId13"/>
    <p:sldId id="270" r:id="rId14"/>
    <p:sldId id="272" r:id="rId15"/>
    <p:sldId id="271" r:id="rId16"/>
    <p:sldId id="261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94" r:id="rId25"/>
    <p:sldId id="295" r:id="rId26"/>
    <p:sldId id="297" r:id="rId27"/>
    <p:sldId id="293" r:id="rId28"/>
    <p:sldId id="282" r:id="rId29"/>
    <p:sldId id="287" r:id="rId30"/>
    <p:sldId id="286" r:id="rId31"/>
    <p:sldId id="288" r:id="rId32"/>
    <p:sldId id="289" r:id="rId33"/>
    <p:sldId id="290" r:id="rId34"/>
    <p:sldId id="291" r:id="rId35"/>
    <p:sldId id="292" r:id="rId36"/>
    <p:sldId id="298" r:id="rId37"/>
    <p:sldId id="299" r:id="rId38"/>
    <p:sldId id="300" r:id="rId39"/>
    <p:sldId id="301" r:id="rId4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7DA0"/>
    <a:srgbClr val="D6E261"/>
    <a:srgbClr val="EF987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A594D-101A-4409-BA85-9061B57393BE}" type="datetimeFigureOut">
              <a:rPr lang="it-IT" smtClean="0"/>
              <a:pPr/>
              <a:t>11/03/2013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C97FE-4629-4566-BDA3-96A5D0E983E6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37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97FE-4629-4566-BDA3-96A5D0E983E6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84D1-6152-44F0-A215-87EC70B92BAC}" type="datetimeFigureOut">
              <a:rPr lang="it-IT" smtClean="0"/>
              <a:pPr/>
              <a:t>11/03/2013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5428-C158-4CA2-BE74-96264A7D0F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84D1-6152-44F0-A215-87EC70B92BAC}" type="datetimeFigureOut">
              <a:rPr lang="it-IT" smtClean="0"/>
              <a:pPr/>
              <a:t>11/03/2013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5428-C158-4CA2-BE74-96264A7D0F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84D1-6152-44F0-A215-87EC70B92BAC}" type="datetimeFigureOut">
              <a:rPr lang="it-IT" smtClean="0"/>
              <a:pPr/>
              <a:t>11/03/2013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5428-C158-4CA2-BE74-96264A7D0F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84D1-6152-44F0-A215-87EC70B92BAC}" type="datetimeFigureOut">
              <a:rPr lang="it-IT" smtClean="0"/>
              <a:pPr/>
              <a:t>11/03/2013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5428-C158-4CA2-BE74-96264A7D0F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84D1-6152-44F0-A215-87EC70B92BAC}" type="datetimeFigureOut">
              <a:rPr lang="it-IT" smtClean="0"/>
              <a:pPr/>
              <a:t>11/03/2013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5428-C158-4CA2-BE74-96264A7D0F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84D1-6152-44F0-A215-87EC70B92BAC}" type="datetimeFigureOut">
              <a:rPr lang="it-IT" smtClean="0"/>
              <a:pPr/>
              <a:t>11/03/2013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5428-C158-4CA2-BE74-96264A7D0F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84D1-6152-44F0-A215-87EC70B92BAC}" type="datetimeFigureOut">
              <a:rPr lang="it-IT" smtClean="0"/>
              <a:pPr/>
              <a:t>11/03/2013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5428-C158-4CA2-BE74-96264A7D0F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84D1-6152-44F0-A215-87EC70B92BAC}" type="datetimeFigureOut">
              <a:rPr lang="it-IT" smtClean="0"/>
              <a:pPr/>
              <a:t>11/03/2013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5428-C158-4CA2-BE74-96264A7D0F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84D1-6152-44F0-A215-87EC70B92BAC}" type="datetimeFigureOut">
              <a:rPr lang="it-IT" smtClean="0"/>
              <a:pPr/>
              <a:t>11/03/2013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5428-C158-4CA2-BE74-96264A7D0F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84D1-6152-44F0-A215-87EC70B92BAC}" type="datetimeFigureOut">
              <a:rPr lang="it-IT" smtClean="0"/>
              <a:pPr/>
              <a:t>11/03/2013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5428-C158-4CA2-BE74-96264A7D0F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84D1-6152-44F0-A215-87EC70B92BAC}" type="datetimeFigureOut">
              <a:rPr lang="it-IT" smtClean="0"/>
              <a:pPr/>
              <a:t>11/03/2013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5428-C158-4CA2-BE74-96264A7D0F6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784D1-6152-44F0-A215-87EC70B92BAC}" type="datetimeFigureOut">
              <a:rPr lang="it-IT" smtClean="0"/>
              <a:pPr/>
              <a:t>11/03/2013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85428-C158-4CA2-BE74-96264A7D0F6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89240"/>
            <a:ext cx="9144000" cy="148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23528" y="908720"/>
            <a:ext cx="8496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 </a:t>
            </a:r>
          </a:p>
          <a:p>
            <a:pPr algn="ctr"/>
            <a:r>
              <a:rPr lang="it-IT" dirty="0" smtClean="0">
                <a:solidFill>
                  <a:srgbClr val="4E7DA0"/>
                </a:solidFill>
                <a:latin typeface="Helvetica67-CondensedMedium" pitchFamily="34" charset="0"/>
              </a:rPr>
              <a:t>PROGRAMMA </a:t>
            </a:r>
            <a:r>
              <a:rPr lang="it-IT" dirty="0" err="1" smtClean="0">
                <a:solidFill>
                  <a:srgbClr val="4E7DA0"/>
                </a:solidFill>
                <a:latin typeface="Helvetica67-CondensedMedium" pitchFamily="34" charset="0"/>
              </a:rPr>
              <a:t>DI</a:t>
            </a:r>
            <a:r>
              <a:rPr lang="it-IT" dirty="0">
                <a:solidFill>
                  <a:srgbClr val="4E7DA0"/>
                </a:solidFill>
                <a:latin typeface="Helvetica67-CondensedMedium" pitchFamily="34" charset="0"/>
              </a:rPr>
              <a:t> </a:t>
            </a:r>
            <a:r>
              <a:rPr lang="it-IT" dirty="0" smtClean="0">
                <a:solidFill>
                  <a:srgbClr val="4E7DA0"/>
                </a:solidFill>
                <a:latin typeface="Helvetica67-CondensedMedium" pitchFamily="34" charset="0"/>
              </a:rPr>
              <a:t>TRASFORMAZIONE URBANISTICA </a:t>
            </a:r>
          </a:p>
          <a:p>
            <a:pPr algn="ctr"/>
            <a:r>
              <a:rPr lang="it-IT" sz="3600" dirty="0" smtClean="0">
                <a:solidFill>
                  <a:srgbClr val="4E7DA0"/>
                </a:solidFill>
                <a:latin typeface="Helvetica67-CondensedMedium" pitchFamily="34" charset="0"/>
              </a:rPr>
              <a:t>AREA RAVONE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88640"/>
            <a:ext cx="829080" cy="29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6058" y="1196752"/>
            <a:ext cx="9240058" cy="634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ttore 1 4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764704"/>
            <a:ext cx="2068463" cy="146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STATO DI FATTO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951496"/>
            <a:ext cx="8958000" cy="629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764704"/>
            <a:ext cx="2068463" cy="146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STATO DI FATTO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STATO DI FATTO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000" y="763200"/>
            <a:ext cx="2070000" cy="147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Z:\lavori in corso\AGGIORNAMENTI RAVONE OTTOBRE 2012\CONSEGNA RAVONE 27 GENNAIO\fabbricato 13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999" y="1123199"/>
            <a:ext cx="6885664" cy="516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STATO DI FATTO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000" y="763200"/>
            <a:ext cx="2070000" cy="147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Z:\lavori in corso\AGGIORNAMENTI RAVONE OTTOBRE 2012\CONSEGNA RAVONE 27 GENNAIO\fabbricato 13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787423"/>
            <a:ext cx="6886800" cy="3873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8604448" cy="637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ttore 1 4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STATO DI FATTO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000" y="763200"/>
            <a:ext cx="2070000" cy="147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436" y="908720"/>
            <a:ext cx="8498020" cy="632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ttore 1 4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STATO DI FATTO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000" y="763200"/>
            <a:ext cx="2070000" cy="147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STATO DI FATTO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000" y="763200"/>
            <a:ext cx="2067200" cy="14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Z:\lavori in corso\AGGIORNAMENTI RAVONE OTTOBRE 2012\CONSEGNA RAVONE 27 GENNAIO\fabbricato 16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999" y="1123199"/>
            <a:ext cx="6885664" cy="516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STATO DI FATTO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000" y="763200"/>
            <a:ext cx="2067200" cy="14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Z:\lavori in corso\AGGIORNAMENTI RAVONE OTTOBRE 2012\CONSEGNA RAVONE 27 GENNAIO\fabbricato 16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000" y="1700808"/>
            <a:ext cx="6886800" cy="3873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9043251" cy="646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STATO DI FATTO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000" y="763200"/>
            <a:ext cx="2067200" cy="14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STATO DI FATTO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000" y="763200"/>
            <a:ext cx="2067200" cy="14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Z:\lavori in corso\AGGIORNAMENTI RAVONE OTTOBRE 2012\CONSEGNA RAVONE 27 GENNAIO\fabbricato 17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000" y="1123200"/>
            <a:ext cx="6885664" cy="516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044624" y="-243408"/>
            <a:ext cx="10748497" cy="771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INQUADRAMENTO TERRITORIALE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 flipH="1">
            <a:off x="6804248" y="620688"/>
            <a:ext cx="266429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STATO DI FATTO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000" y="763200"/>
            <a:ext cx="2067200" cy="14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Z:\lavori in corso\AGGIORNAMENTI RAVONE OTTOBRE 2012\CONSEGNA RAVONE 27 GENNAIO\fabbricato 17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7240"/>
            <a:ext cx="6886800" cy="918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988840"/>
            <a:ext cx="8892480" cy="326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STATO DI FATTO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000" y="763200"/>
            <a:ext cx="2067200" cy="14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STATO DI FATTO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000" y="763200"/>
            <a:ext cx="2067200" cy="14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492896"/>
            <a:ext cx="8496944" cy="297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SUGGESTIONI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1026" name="Picture 2" descr="C:\Documents and Settings\Administrator\Desktop\presentazione ravone\Immagini usi temporanei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836712"/>
            <a:ext cx="7200800" cy="54006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27584" y="6309320"/>
            <a:ext cx="7200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CN" sz="1000" b="0" i="0" u="none" strike="noStrike" cap="none" normalizeH="0" baseline="0" dirty="0" smtClean="0">
                <a:ln>
                  <a:noFill/>
                </a:ln>
                <a:solidFill>
                  <a:srgbClr val="4E7DA0"/>
                </a:solidFill>
                <a:effectLst/>
                <a:latin typeface="Helvetica35-Thin" pitchFamily="34" charset="0"/>
                <a:ea typeface="SimSun" pitchFamily="2" charset="-122"/>
                <a:cs typeface="Times New Roman" pitchFamily="18" charset="0"/>
              </a:rPr>
              <a:t>Berlino, orti temporanei a </a:t>
            </a:r>
            <a:r>
              <a:rPr kumimoji="0" lang="it-IT" altLang="zh-CN" sz="1000" b="0" i="0" u="none" strike="noStrike" cap="none" normalizeH="0" baseline="0" dirty="0" err="1" smtClean="0">
                <a:ln>
                  <a:noFill/>
                </a:ln>
                <a:solidFill>
                  <a:srgbClr val="4E7DA0"/>
                </a:solidFill>
                <a:effectLst/>
                <a:latin typeface="Helvetica35-Thin" pitchFamily="34" charset="0"/>
                <a:ea typeface="SimSun" pitchFamily="2" charset="-122"/>
                <a:cs typeface="Times New Roman" pitchFamily="18" charset="0"/>
              </a:rPr>
              <a:t>Prinzessinnengarten</a:t>
            </a:r>
            <a:endParaRPr kumimoji="0" lang="it-IT" altLang="zh-CN" sz="1000" b="0" i="0" u="none" strike="noStrike" cap="none" normalizeH="0" baseline="0" dirty="0" smtClean="0">
              <a:ln>
                <a:noFill/>
              </a:ln>
              <a:solidFill>
                <a:srgbClr val="4E7DA0"/>
              </a:solidFill>
              <a:effectLst/>
              <a:latin typeface="Helvetica35-Thi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SUGGESTIONI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27584" y="6309320"/>
            <a:ext cx="7200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1000" dirty="0" smtClean="0">
                <a:solidFill>
                  <a:srgbClr val="4E7DA0"/>
                </a:solidFill>
                <a:latin typeface="Helvetica35-Thin" pitchFamily="34" charset="0"/>
              </a:rPr>
              <a:t>Milano, esibizione temporanea al Lambrate Ventura </a:t>
            </a:r>
            <a:r>
              <a:rPr lang="it-IT" sz="1000" dirty="0" err="1" smtClean="0">
                <a:solidFill>
                  <a:srgbClr val="4E7DA0"/>
                </a:solidFill>
                <a:latin typeface="Helvetica35-Thin" pitchFamily="34" charset="0"/>
              </a:rPr>
              <a:t>District</a:t>
            </a:r>
            <a:r>
              <a:rPr lang="it-IT" sz="1000" dirty="0" smtClean="0">
                <a:solidFill>
                  <a:srgbClr val="4E7DA0"/>
                </a:solidFill>
                <a:latin typeface="Helvetica35-Thin" pitchFamily="34" charset="0"/>
              </a:rPr>
              <a:t>, Design Week 2012</a:t>
            </a:r>
            <a:endParaRPr lang="it-IT" sz="1000" dirty="0">
              <a:solidFill>
                <a:srgbClr val="4E7DA0"/>
              </a:solidFill>
              <a:latin typeface="Helvetica35-Thin" pitchFamily="34" charset="0"/>
            </a:endParaRPr>
          </a:p>
        </p:txBody>
      </p:sp>
      <p:pic>
        <p:nvPicPr>
          <p:cNvPr id="81922" name="Picture 2" descr="C:\Documents and Settings\Administrator\Desktop\presentazione ravone\Immagini usi temporanei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268760"/>
            <a:ext cx="7200800" cy="4800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Documents and Settings\Administrator\Desktop\presentazione ravone\Immagini usi temporanei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764704"/>
            <a:ext cx="7200800" cy="5400600"/>
          </a:xfrm>
          <a:prstGeom prst="rect">
            <a:avLst/>
          </a:prstGeom>
          <a:noFill/>
        </p:spPr>
      </p:pic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SUGGESTIONI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27584" y="6309320"/>
            <a:ext cx="7200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1000" dirty="0" smtClean="0">
                <a:solidFill>
                  <a:srgbClr val="4E7DA0"/>
                </a:solidFill>
                <a:latin typeface="Helvetica35-Thin" pitchFamily="34" charset="0"/>
              </a:rPr>
              <a:t>Parigi, </a:t>
            </a:r>
            <a:r>
              <a:rPr lang="it-IT" sz="1000" dirty="0" err="1" smtClean="0">
                <a:solidFill>
                  <a:srgbClr val="4E7DA0"/>
                </a:solidFill>
                <a:latin typeface="Helvetica35-Thin" pitchFamily="34" charset="0"/>
              </a:rPr>
              <a:t>temporary</a:t>
            </a:r>
            <a:r>
              <a:rPr lang="it-IT" sz="1000" dirty="0" smtClean="0">
                <a:solidFill>
                  <a:srgbClr val="4E7DA0"/>
                </a:solidFill>
                <a:latin typeface="Helvetica35-Thin" pitchFamily="34" charset="0"/>
              </a:rPr>
              <a:t> </a:t>
            </a:r>
            <a:r>
              <a:rPr lang="it-IT" sz="1000" dirty="0" err="1" smtClean="0">
                <a:solidFill>
                  <a:srgbClr val="4E7DA0"/>
                </a:solidFill>
                <a:latin typeface="Helvetica35-Thin" pitchFamily="34" charset="0"/>
              </a:rPr>
              <a:t>store</a:t>
            </a:r>
            <a:r>
              <a:rPr lang="it-IT" sz="1000" dirty="0" smtClean="0">
                <a:solidFill>
                  <a:srgbClr val="4E7DA0"/>
                </a:solidFill>
                <a:latin typeface="Helvetica35-Thin" pitchFamily="34" charset="0"/>
              </a:rPr>
              <a:t> Prada</a:t>
            </a:r>
            <a:endParaRPr lang="it-IT" sz="1000" dirty="0">
              <a:solidFill>
                <a:srgbClr val="4E7DA0"/>
              </a:solidFill>
              <a:latin typeface="Helvetica35-Thi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Documents and Settings\Administrator\Desktop\presentazione ravone\Immagini usi temporanei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776378"/>
            <a:ext cx="7200800" cy="5386198"/>
          </a:xfrm>
          <a:prstGeom prst="rect">
            <a:avLst/>
          </a:prstGeom>
          <a:noFill/>
        </p:spPr>
      </p:pic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SUGGESTIONI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27584" y="6309320"/>
            <a:ext cx="7200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1000" dirty="0" smtClean="0">
                <a:solidFill>
                  <a:srgbClr val="4E7DA0"/>
                </a:solidFill>
                <a:latin typeface="Helvetica35-Thin" pitchFamily="34" charset="0"/>
              </a:rPr>
              <a:t>Amsterdam, </a:t>
            </a:r>
            <a:r>
              <a:rPr lang="it-IT" sz="1000" dirty="0" err="1" smtClean="0">
                <a:solidFill>
                  <a:srgbClr val="4E7DA0"/>
                </a:solidFill>
                <a:latin typeface="Helvetica35-Thin" pitchFamily="34" charset="0"/>
              </a:rPr>
              <a:t>Poppodium</a:t>
            </a:r>
            <a:r>
              <a:rPr lang="it-IT" sz="1000" dirty="0" smtClean="0">
                <a:solidFill>
                  <a:srgbClr val="4E7DA0"/>
                </a:solidFill>
                <a:latin typeface="Helvetica35-Thin" pitchFamily="34" charset="0"/>
              </a:rPr>
              <a:t> Paradiso</a:t>
            </a:r>
            <a:endParaRPr lang="it-IT" sz="1000" dirty="0">
              <a:solidFill>
                <a:srgbClr val="4E7DA0"/>
              </a:solidFill>
              <a:latin typeface="Helvetica35-Thi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ANALISI DEL CONTESTO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699843"/>
            <a:ext cx="8999984" cy="594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CONCEPT DI MASTERPLAN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340768"/>
            <a:ext cx="47434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CONCEPT DI MASTERPLAN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44824"/>
            <a:ext cx="799147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8333" y="1052736"/>
            <a:ext cx="669607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CRONOPROGRAMMA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 flipH="1">
            <a:off x="6804248" y="620688"/>
            <a:ext cx="266429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323528" y="213285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4E7DA0"/>
                </a:solidFill>
                <a:latin typeface="Helvetica67-CondensedMedium" pitchFamily="34" charset="0"/>
              </a:rPr>
              <a:t>FASE 0</a:t>
            </a:r>
          </a:p>
          <a:p>
            <a:r>
              <a:rPr lang="it-IT" sz="1200" dirty="0" smtClean="0">
                <a:solidFill>
                  <a:srgbClr val="4E7DA0"/>
                </a:solidFill>
                <a:latin typeface="Helvetica67-CondensedMedium" pitchFamily="34" charset="0"/>
              </a:rPr>
              <a:t>Stato attuale</a:t>
            </a:r>
            <a:endParaRPr lang="it-IT" sz="12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7452320" y="5733256"/>
            <a:ext cx="432048" cy="1440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7452320" y="5517232"/>
            <a:ext cx="432048" cy="144016"/>
          </a:xfrm>
          <a:prstGeom prst="rect">
            <a:avLst/>
          </a:prstGeom>
          <a:solidFill>
            <a:srgbClr val="EF9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7956376" y="544522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Helvetica35-Thin" pitchFamily="34" charset="0"/>
              </a:rPr>
              <a:t>fabbricati</a:t>
            </a:r>
            <a:r>
              <a:rPr lang="en-US" sz="800" dirty="0" smtClean="0">
                <a:latin typeface="Helvetica35-Thin" pitchFamily="34" charset="0"/>
              </a:rPr>
              <a:t> </a:t>
            </a:r>
            <a:r>
              <a:rPr lang="en-US" sz="800" dirty="0" err="1" smtClean="0">
                <a:latin typeface="Helvetica35-Thin" pitchFamily="34" charset="0"/>
              </a:rPr>
              <a:t>dismessi</a:t>
            </a:r>
            <a:endParaRPr lang="en-US" sz="800" dirty="0" smtClean="0">
              <a:latin typeface="Helvetica35-Thin" pitchFamily="34" charset="0"/>
            </a:endParaRPr>
          </a:p>
          <a:p>
            <a:endParaRPr lang="en-US" sz="800" dirty="0">
              <a:latin typeface="Helvetica35-Thin" pitchFamily="34" charset="0"/>
            </a:endParaRPr>
          </a:p>
          <a:p>
            <a:r>
              <a:rPr lang="en-US" sz="800" dirty="0" err="1" smtClean="0">
                <a:latin typeface="Helvetica35-Thin" pitchFamily="34" charset="0"/>
              </a:rPr>
              <a:t>Fabbricati</a:t>
            </a:r>
            <a:r>
              <a:rPr lang="en-US" sz="800" dirty="0" smtClean="0">
                <a:latin typeface="Helvetica35-Thin" pitchFamily="34" charset="0"/>
              </a:rPr>
              <a:t> </a:t>
            </a:r>
            <a:r>
              <a:rPr lang="en-US" sz="800" dirty="0" err="1" smtClean="0">
                <a:latin typeface="Helvetica35-Thin" pitchFamily="34" charset="0"/>
              </a:rPr>
              <a:t>attivi</a:t>
            </a:r>
            <a:endParaRPr lang="it-IT" sz="800" dirty="0">
              <a:latin typeface="Helvetica35-Thi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CONCEPT DI MASTERPLAN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25" y="957263"/>
            <a:ext cx="8412163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CONCEPT DI MASTERPLAN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96752"/>
            <a:ext cx="48831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LINEE GUIDA DI PROGETTO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32656"/>
            <a:ext cx="376521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LINEE GUIDA DI PROGETTO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014" y="404664"/>
            <a:ext cx="3766050" cy="652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LINEE GUIDA DI PROGETTO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42560"/>
            <a:ext cx="3627306" cy="652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RIFERIMENTI PROGETTUALI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9144000" cy="578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8749"/>
            <a:ext cx="9144000" cy="625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MASTERPLAN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40684"/>
            <a:ext cx="9144001" cy="631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ZOOM TIPOLOGIA A CORTE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715" y="576064"/>
            <a:ext cx="9150715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ZOOM SISTEMA DOPPIA PIASTRA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SEZIONI AMBIENTALI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659172"/>
            <a:ext cx="9162667" cy="586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8000" y="1051200"/>
            <a:ext cx="669607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CRONOPROGRAMMA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 flipH="1">
            <a:off x="6804248" y="620688"/>
            <a:ext cx="266429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7452320" y="5877272"/>
            <a:ext cx="432048" cy="1440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7452320" y="5517232"/>
            <a:ext cx="432048" cy="144016"/>
          </a:xfrm>
          <a:prstGeom prst="rect">
            <a:avLst/>
          </a:prstGeom>
          <a:solidFill>
            <a:srgbClr val="D6E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7956376" y="5445224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Helvetica35-Thin" pitchFamily="34" charset="0"/>
              </a:rPr>
              <a:t>Fabbricati</a:t>
            </a:r>
            <a:r>
              <a:rPr lang="en-US" sz="800" dirty="0" smtClean="0">
                <a:latin typeface="Helvetica35-Thin" pitchFamily="34" charset="0"/>
              </a:rPr>
              <a:t> </a:t>
            </a:r>
            <a:r>
              <a:rPr lang="en-US" sz="800" dirty="0" err="1" smtClean="0">
                <a:latin typeface="Helvetica35-Thin" pitchFamily="34" charset="0"/>
              </a:rPr>
              <a:t>convertiti</a:t>
            </a:r>
            <a:r>
              <a:rPr lang="en-US" sz="800" dirty="0" smtClean="0">
                <a:latin typeface="Helvetica35-Thin" pitchFamily="34" charset="0"/>
              </a:rPr>
              <a:t> a </a:t>
            </a:r>
            <a:r>
              <a:rPr lang="en-US" sz="800" dirty="0" err="1" smtClean="0">
                <a:latin typeface="Helvetica35-Thin" pitchFamily="34" charset="0"/>
              </a:rPr>
              <a:t>usi</a:t>
            </a:r>
            <a:r>
              <a:rPr lang="en-US" sz="800" dirty="0" smtClean="0">
                <a:latin typeface="Helvetica35-Thin" pitchFamily="34" charset="0"/>
              </a:rPr>
              <a:t> </a:t>
            </a:r>
            <a:r>
              <a:rPr lang="en-US" sz="800" dirty="0" err="1" smtClean="0">
                <a:latin typeface="Helvetica35-Thin" pitchFamily="34" charset="0"/>
              </a:rPr>
              <a:t>temporanei</a:t>
            </a:r>
            <a:endParaRPr lang="en-US" sz="800" dirty="0" smtClean="0">
              <a:latin typeface="Helvetica35-Thin" pitchFamily="34" charset="0"/>
            </a:endParaRPr>
          </a:p>
          <a:p>
            <a:endParaRPr lang="en-US" sz="800" dirty="0">
              <a:latin typeface="Helvetica35-Thin" pitchFamily="34" charset="0"/>
            </a:endParaRPr>
          </a:p>
          <a:p>
            <a:r>
              <a:rPr lang="en-US" sz="800" dirty="0" err="1" smtClean="0">
                <a:latin typeface="Helvetica35-Thin" pitchFamily="34" charset="0"/>
              </a:rPr>
              <a:t>Fabbricati</a:t>
            </a:r>
            <a:r>
              <a:rPr lang="en-US" sz="800" dirty="0" smtClean="0">
                <a:latin typeface="Helvetica35-Thin" pitchFamily="34" charset="0"/>
              </a:rPr>
              <a:t> </a:t>
            </a:r>
            <a:r>
              <a:rPr lang="en-US" sz="800" dirty="0" err="1" smtClean="0">
                <a:latin typeface="Helvetica35-Thin" pitchFamily="34" charset="0"/>
              </a:rPr>
              <a:t>attivi</a:t>
            </a:r>
            <a:endParaRPr lang="it-IT" sz="800" dirty="0">
              <a:latin typeface="Helvetica35-Thin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23528" y="213480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4E7DA0"/>
                </a:solidFill>
                <a:latin typeface="Helvetica67-CondensedMedium" pitchFamily="34" charset="0"/>
              </a:rPr>
              <a:t>FASE 1</a:t>
            </a:r>
          </a:p>
          <a:p>
            <a:r>
              <a:rPr lang="en-US" sz="1200" dirty="0" smtClean="0">
                <a:solidFill>
                  <a:srgbClr val="4E7DA0"/>
                </a:solidFill>
                <a:latin typeface="Helvetica67-CondensedMedium" pitchFamily="34" charset="0"/>
              </a:rPr>
              <a:t>2013</a:t>
            </a:r>
            <a:endParaRPr lang="it-IT" sz="12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00" y="122400"/>
            <a:ext cx="7734300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CRONOPROGRAMMA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 flipH="1">
            <a:off x="6804248" y="620688"/>
            <a:ext cx="266429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323528" y="213480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4E7DA0"/>
                </a:solidFill>
                <a:latin typeface="Helvetica67-CondensedMedium" pitchFamily="34" charset="0"/>
              </a:rPr>
              <a:t>FASE 2</a:t>
            </a:r>
          </a:p>
          <a:p>
            <a:r>
              <a:rPr lang="it-IT" sz="1200" dirty="0" smtClean="0">
                <a:solidFill>
                  <a:srgbClr val="4E7DA0"/>
                </a:solidFill>
                <a:latin typeface="Helvetica67-CondensedMedium" pitchFamily="34" charset="0"/>
              </a:rPr>
              <a:t>2017 (dal POC al PUA)</a:t>
            </a:r>
            <a:endParaRPr lang="it-IT" sz="12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7452320" y="5877272"/>
            <a:ext cx="432048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7452320" y="5661248"/>
            <a:ext cx="432048" cy="144016"/>
          </a:xfrm>
          <a:prstGeom prst="rect">
            <a:avLst/>
          </a:prstGeom>
          <a:solidFill>
            <a:srgbClr val="EF9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7956376" y="5229200"/>
            <a:ext cx="100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Helvetica35-Thin" pitchFamily="34" charset="0"/>
              </a:rPr>
              <a:t>fabbricati</a:t>
            </a:r>
            <a:r>
              <a:rPr lang="en-US" sz="800" dirty="0" smtClean="0">
                <a:latin typeface="Helvetica35-Thin" pitchFamily="34" charset="0"/>
              </a:rPr>
              <a:t> </a:t>
            </a:r>
            <a:r>
              <a:rPr lang="en-US" sz="800" dirty="0" err="1" smtClean="0">
                <a:latin typeface="Helvetica35-Thin" pitchFamily="34" charset="0"/>
              </a:rPr>
              <a:t>covertiti</a:t>
            </a:r>
            <a:r>
              <a:rPr lang="en-US" sz="800" dirty="0" smtClean="0">
                <a:latin typeface="Helvetica35-Thin" pitchFamily="34" charset="0"/>
              </a:rPr>
              <a:t> a </a:t>
            </a:r>
            <a:r>
              <a:rPr lang="en-US" sz="800" dirty="0" err="1" smtClean="0">
                <a:latin typeface="Helvetica35-Thin" pitchFamily="34" charset="0"/>
              </a:rPr>
              <a:t>usi</a:t>
            </a:r>
            <a:r>
              <a:rPr lang="en-US" sz="800" dirty="0" smtClean="0">
                <a:latin typeface="Helvetica35-Thin" pitchFamily="34" charset="0"/>
              </a:rPr>
              <a:t> </a:t>
            </a:r>
            <a:r>
              <a:rPr lang="en-US" sz="800" dirty="0" err="1" smtClean="0">
                <a:latin typeface="Helvetica35-Thin" pitchFamily="34" charset="0"/>
              </a:rPr>
              <a:t>temporanei</a:t>
            </a:r>
            <a:endParaRPr lang="en-US" sz="800" dirty="0" smtClean="0">
              <a:latin typeface="Helvetica35-Thin" pitchFamily="34" charset="0"/>
            </a:endParaRPr>
          </a:p>
          <a:p>
            <a:endParaRPr lang="en-US" sz="800" dirty="0" smtClean="0">
              <a:latin typeface="Helvetica35-Thin" pitchFamily="34" charset="0"/>
            </a:endParaRPr>
          </a:p>
          <a:p>
            <a:r>
              <a:rPr lang="en-US" sz="800" dirty="0" err="1" smtClean="0">
                <a:latin typeface="Helvetica35-Thin" pitchFamily="34" charset="0"/>
              </a:rPr>
              <a:t>fabbricati</a:t>
            </a:r>
            <a:r>
              <a:rPr lang="en-US" sz="800" dirty="0" smtClean="0">
                <a:latin typeface="Helvetica35-Thin" pitchFamily="34" charset="0"/>
              </a:rPr>
              <a:t> </a:t>
            </a:r>
            <a:r>
              <a:rPr lang="en-US" sz="800" dirty="0" err="1" smtClean="0">
                <a:latin typeface="Helvetica35-Thin" pitchFamily="34" charset="0"/>
              </a:rPr>
              <a:t>dismessi</a:t>
            </a:r>
            <a:endParaRPr lang="en-US" sz="800" dirty="0" smtClean="0">
              <a:latin typeface="Helvetica35-Thin" pitchFamily="34" charset="0"/>
            </a:endParaRPr>
          </a:p>
          <a:p>
            <a:endParaRPr lang="en-US" sz="800" dirty="0">
              <a:latin typeface="Helvetica35-Thin" pitchFamily="34" charset="0"/>
            </a:endParaRPr>
          </a:p>
          <a:p>
            <a:r>
              <a:rPr lang="en-US" sz="800" dirty="0" err="1">
                <a:latin typeface="Helvetica35-Thin" pitchFamily="34" charset="0"/>
              </a:rPr>
              <a:t>n</a:t>
            </a:r>
            <a:r>
              <a:rPr lang="en-US" sz="800" dirty="0" err="1" smtClean="0">
                <a:latin typeface="Helvetica35-Thin" pitchFamily="34" charset="0"/>
              </a:rPr>
              <a:t>uovi</a:t>
            </a:r>
            <a:r>
              <a:rPr lang="en-US" sz="800" dirty="0" smtClean="0">
                <a:latin typeface="Helvetica35-Thin" pitchFamily="34" charset="0"/>
              </a:rPr>
              <a:t> </a:t>
            </a:r>
            <a:r>
              <a:rPr lang="en-US" sz="800" dirty="0" err="1" smtClean="0">
                <a:latin typeface="Helvetica35-Thin" pitchFamily="34" charset="0"/>
              </a:rPr>
              <a:t>fabbricati</a:t>
            </a:r>
            <a:r>
              <a:rPr lang="en-US" sz="800" dirty="0" smtClean="0">
                <a:latin typeface="Helvetica35-Thin" pitchFamily="34" charset="0"/>
              </a:rPr>
              <a:t> </a:t>
            </a:r>
            <a:endParaRPr lang="it-IT" sz="800" dirty="0">
              <a:latin typeface="Helvetica35-Thin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7452320" y="5301208"/>
            <a:ext cx="432048" cy="144016"/>
          </a:xfrm>
          <a:prstGeom prst="rect">
            <a:avLst/>
          </a:prstGeom>
          <a:solidFill>
            <a:srgbClr val="D6E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7848600" cy="712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CRONOPROGRAMMA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 flipH="1">
            <a:off x="6804248" y="620688"/>
            <a:ext cx="266429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7452320" y="5733256"/>
            <a:ext cx="432048" cy="144016"/>
          </a:xfrm>
          <a:prstGeom prst="rect">
            <a:avLst/>
          </a:prstGeom>
          <a:solidFill>
            <a:srgbClr val="D6E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7452320" y="5517232"/>
            <a:ext cx="432048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7956376" y="5445224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Helvetica35-Thin" pitchFamily="34" charset="0"/>
              </a:rPr>
              <a:t>fabbricati</a:t>
            </a:r>
            <a:r>
              <a:rPr lang="en-US" sz="800" dirty="0" smtClean="0">
                <a:latin typeface="Helvetica35-Thin" pitchFamily="34" charset="0"/>
              </a:rPr>
              <a:t> </a:t>
            </a:r>
            <a:r>
              <a:rPr lang="en-US" sz="800" dirty="0" err="1" smtClean="0">
                <a:latin typeface="Helvetica35-Thin" pitchFamily="34" charset="0"/>
              </a:rPr>
              <a:t>realizzati</a:t>
            </a:r>
            <a:endParaRPr lang="en-US" sz="800" dirty="0" smtClean="0">
              <a:latin typeface="Helvetica35-Thin" pitchFamily="34" charset="0"/>
            </a:endParaRPr>
          </a:p>
          <a:p>
            <a:endParaRPr lang="en-US" sz="800" dirty="0">
              <a:latin typeface="Helvetica35-Thin" pitchFamily="34" charset="0"/>
            </a:endParaRPr>
          </a:p>
          <a:p>
            <a:r>
              <a:rPr lang="en-US" sz="800" dirty="0" err="1">
                <a:latin typeface="Helvetica35-Thin" pitchFamily="34" charset="0"/>
              </a:rPr>
              <a:t>f</a:t>
            </a:r>
            <a:r>
              <a:rPr lang="en-US" sz="800" dirty="0" err="1" smtClean="0">
                <a:latin typeface="Helvetica35-Thin" pitchFamily="34" charset="0"/>
              </a:rPr>
              <a:t>abbricati</a:t>
            </a:r>
            <a:r>
              <a:rPr lang="en-US" sz="800" dirty="0" smtClean="0">
                <a:latin typeface="Helvetica35-Thin" pitchFamily="34" charset="0"/>
              </a:rPr>
              <a:t> </a:t>
            </a:r>
            <a:r>
              <a:rPr lang="en-US" sz="800" dirty="0" err="1" smtClean="0">
                <a:latin typeface="Helvetica35-Thin" pitchFamily="34" charset="0"/>
              </a:rPr>
              <a:t>converititi</a:t>
            </a:r>
            <a:r>
              <a:rPr lang="en-US" sz="800" dirty="0" smtClean="0">
                <a:latin typeface="Helvetica35-Thin" pitchFamily="34" charset="0"/>
              </a:rPr>
              <a:t> a </a:t>
            </a:r>
            <a:r>
              <a:rPr lang="en-US" sz="800" dirty="0" err="1" smtClean="0">
                <a:latin typeface="Helvetica35-Thin" pitchFamily="34" charset="0"/>
              </a:rPr>
              <a:t>usi</a:t>
            </a:r>
            <a:r>
              <a:rPr lang="en-US" sz="800" dirty="0" smtClean="0">
                <a:latin typeface="Helvetica35-Thin" pitchFamily="34" charset="0"/>
              </a:rPr>
              <a:t> </a:t>
            </a:r>
            <a:r>
              <a:rPr lang="en-US" sz="800" dirty="0" err="1" smtClean="0">
                <a:latin typeface="Helvetica35-Thin" pitchFamily="34" charset="0"/>
              </a:rPr>
              <a:t>temporanei</a:t>
            </a:r>
            <a:endParaRPr lang="it-IT" sz="800" dirty="0">
              <a:latin typeface="Helvetica35-Thin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23528" y="213480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4E7DA0"/>
                </a:solidFill>
                <a:latin typeface="Helvetica67-CondensedMedium" pitchFamily="34" charset="0"/>
              </a:rPr>
              <a:t>FASE 3</a:t>
            </a:r>
          </a:p>
          <a:p>
            <a:r>
              <a:rPr lang="en-US" sz="1200" dirty="0" err="1" smtClean="0">
                <a:solidFill>
                  <a:srgbClr val="4E7DA0"/>
                </a:solidFill>
                <a:latin typeface="Helvetica67-CondensedMedium" pitchFamily="34" charset="0"/>
              </a:rPr>
              <a:t>usi</a:t>
            </a:r>
            <a:r>
              <a:rPr lang="en-US" sz="1200" dirty="0" smtClean="0">
                <a:solidFill>
                  <a:srgbClr val="4E7DA0"/>
                </a:solidFill>
                <a:latin typeface="Helvetica67-CondensedMedium" pitchFamily="34" charset="0"/>
              </a:rPr>
              <a:t> </a:t>
            </a:r>
            <a:r>
              <a:rPr lang="en-US" sz="1200" dirty="0" err="1" smtClean="0">
                <a:solidFill>
                  <a:srgbClr val="4E7DA0"/>
                </a:solidFill>
                <a:latin typeface="Helvetica67-CondensedMedium" pitchFamily="34" charset="0"/>
              </a:rPr>
              <a:t>temporanei</a:t>
            </a:r>
            <a:r>
              <a:rPr lang="en-US" sz="1200" dirty="0" smtClean="0">
                <a:solidFill>
                  <a:srgbClr val="4E7DA0"/>
                </a:solidFill>
                <a:latin typeface="Helvetica67-CondensedMedium" pitchFamily="34" charset="0"/>
              </a:rPr>
              <a:t> OGR</a:t>
            </a:r>
            <a:endParaRPr lang="it-IT" sz="12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8209"/>
            <a:ext cx="9144000" cy="6469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STATO DI FATTO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 flipH="1">
            <a:off x="6804248" y="620688"/>
            <a:ext cx="266429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STATO DI FATTO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Z:\lavori in corso\AGGIORNAMENTI RAVONE OTTOBRE 2012\CONSEGNA RAVONE 27 GENNAIO\fabbricato 12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6732240" cy="5050893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764704"/>
            <a:ext cx="2068463" cy="146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372200" y="404664"/>
            <a:ext cx="2483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4E7DA0"/>
                </a:solidFill>
                <a:latin typeface="Helvetica67-CondensedMedium" pitchFamily="34" charset="0"/>
              </a:rPr>
              <a:t>STATO DI FATTO</a:t>
            </a:r>
            <a:endParaRPr lang="it-IT" sz="1000" dirty="0">
              <a:solidFill>
                <a:srgbClr val="4E7DA0"/>
              </a:solidFill>
              <a:latin typeface="Helvetica67-CondensedMedium" pitchFamily="34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 flipH="1">
            <a:off x="6804248" y="620688"/>
            <a:ext cx="233975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Z:\lavori in corso\AGGIORNAMENTI RAVONE OTTOBRE 2012\CONSEGNA RAVONE 27 GENNAIO\fabbricato 12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6732240" cy="5050893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764704"/>
            <a:ext cx="2068463" cy="146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Z:\lavori in corso\AGGIORNAMENTI RAVONE OTTOBRE 2012\CONSEGNA RAVONE 27 GENNAIO\fabbricato 12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00" y="1123200"/>
            <a:ext cx="6889971" cy="51671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219</Words>
  <Application>Microsoft Office PowerPoint</Application>
  <PresentationFormat>Presentazione su schermo (4:3)</PresentationFormat>
  <Paragraphs>114</Paragraphs>
  <Slides>39</Slides>
  <Notes>39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0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 </dc:creator>
  <cp:lastModifiedBy>posto7</cp:lastModifiedBy>
  <cp:revision>46</cp:revision>
  <dcterms:created xsi:type="dcterms:W3CDTF">2013-03-06T11:48:22Z</dcterms:created>
  <dcterms:modified xsi:type="dcterms:W3CDTF">2013-03-11T09:44:19Z</dcterms:modified>
</cp:coreProperties>
</file>