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82" r:id="rId3"/>
    <p:sldId id="267" r:id="rId4"/>
    <p:sldId id="270" r:id="rId5"/>
    <p:sldId id="271" r:id="rId6"/>
    <p:sldId id="257" r:id="rId7"/>
    <p:sldId id="258" r:id="rId8"/>
    <p:sldId id="259" r:id="rId9"/>
    <p:sldId id="272" r:id="rId10"/>
    <p:sldId id="261" r:id="rId11"/>
    <p:sldId id="266" r:id="rId12"/>
    <p:sldId id="273" r:id="rId13"/>
    <p:sldId id="274" r:id="rId14"/>
    <p:sldId id="265" r:id="rId15"/>
    <p:sldId id="268" r:id="rId16"/>
    <p:sldId id="276" r:id="rId17"/>
    <p:sldId id="278" r:id="rId18"/>
    <p:sldId id="280" r:id="rId19"/>
    <p:sldId id="281" r:id="rId20"/>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37" autoAdjust="0"/>
    <p:restoredTop sz="92707" autoAdjust="0"/>
  </p:normalViewPr>
  <p:slideViewPr>
    <p:cSldViewPr>
      <p:cViewPr>
        <p:scale>
          <a:sx n="87" d="100"/>
          <a:sy n="87" d="100"/>
        </p:scale>
        <p:origin x="-1064" y="-51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780" cy="511561"/>
          </a:xfrm>
          <a:prstGeom prst="rect">
            <a:avLst/>
          </a:prstGeom>
        </p:spPr>
        <p:txBody>
          <a:bodyPr vert="horz" lIns="65267" tIns="32633" rIns="65267" bIns="32633" rtlCol="0"/>
          <a:lstStyle>
            <a:lvl1pPr algn="l">
              <a:defRPr sz="800"/>
            </a:lvl1pPr>
          </a:lstStyle>
          <a:p>
            <a:endParaRPr lang="it-IT"/>
          </a:p>
        </p:txBody>
      </p:sp>
      <p:sp>
        <p:nvSpPr>
          <p:cNvPr id="3" name="Segnaposto data 2"/>
          <p:cNvSpPr>
            <a:spLocks noGrp="1"/>
          </p:cNvSpPr>
          <p:nvPr>
            <p:ph type="dt" sz="quarter" idx="1"/>
          </p:nvPr>
        </p:nvSpPr>
        <p:spPr>
          <a:xfrm>
            <a:off x="4021385" y="0"/>
            <a:ext cx="3076780" cy="511561"/>
          </a:xfrm>
          <a:prstGeom prst="rect">
            <a:avLst/>
          </a:prstGeom>
        </p:spPr>
        <p:txBody>
          <a:bodyPr vert="horz" lIns="65267" tIns="32633" rIns="65267" bIns="32633" rtlCol="0"/>
          <a:lstStyle>
            <a:lvl1pPr algn="r">
              <a:defRPr sz="800"/>
            </a:lvl1pPr>
          </a:lstStyle>
          <a:p>
            <a:fld id="{D339A1CB-215A-449E-8E1A-00E866F6B18E}" type="datetimeFigureOut">
              <a:rPr lang="it-IT" smtClean="0"/>
              <a:pPr/>
              <a:t>25/03/2013</a:t>
            </a:fld>
            <a:endParaRPr lang="it-IT"/>
          </a:p>
        </p:txBody>
      </p:sp>
      <p:sp>
        <p:nvSpPr>
          <p:cNvPr id="4" name="Segnaposto piè di pagina 3"/>
          <p:cNvSpPr>
            <a:spLocks noGrp="1"/>
          </p:cNvSpPr>
          <p:nvPr>
            <p:ph type="ftr" sz="quarter" idx="2"/>
          </p:nvPr>
        </p:nvSpPr>
        <p:spPr>
          <a:xfrm>
            <a:off x="0" y="9720789"/>
            <a:ext cx="3076780" cy="511561"/>
          </a:xfrm>
          <a:prstGeom prst="rect">
            <a:avLst/>
          </a:prstGeom>
        </p:spPr>
        <p:txBody>
          <a:bodyPr vert="horz" lIns="65267" tIns="32633" rIns="65267" bIns="32633" rtlCol="0" anchor="b"/>
          <a:lstStyle>
            <a:lvl1pPr algn="l">
              <a:defRPr sz="800"/>
            </a:lvl1pPr>
          </a:lstStyle>
          <a:p>
            <a:endParaRPr lang="it-IT"/>
          </a:p>
        </p:txBody>
      </p:sp>
      <p:sp>
        <p:nvSpPr>
          <p:cNvPr id="5" name="Segnaposto numero diapositiva 4"/>
          <p:cNvSpPr>
            <a:spLocks noGrp="1"/>
          </p:cNvSpPr>
          <p:nvPr>
            <p:ph type="sldNum" sz="quarter" idx="3"/>
          </p:nvPr>
        </p:nvSpPr>
        <p:spPr>
          <a:xfrm>
            <a:off x="4021385" y="9720789"/>
            <a:ext cx="3076780" cy="511561"/>
          </a:xfrm>
          <a:prstGeom prst="rect">
            <a:avLst/>
          </a:prstGeom>
        </p:spPr>
        <p:txBody>
          <a:bodyPr vert="horz" lIns="65267" tIns="32633" rIns="65267" bIns="32633" rtlCol="0" anchor="b"/>
          <a:lstStyle>
            <a:lvl1pPr algn="r">
              <a:defRPr sz="800"/>
            </a:lvl1pPr>
          </a:lstStyle>
          <a:p>
            <a:fld id="{54688E39-1514-479A-BA48-2832884BD82D}" type="slidenum">
              <a:rPr lang="it-IT" smtClean="0"/>
              <a:pPr/>
              <a:t>‹N›</a:t>
            </a:fld>
            <a:endParaRPr lang="it-IT"/>
          </a:p>
        </p:txBody>
      </p:sp>
    </p:spTree>
    <p:extLst>
      <p:ext uri="{BB962C8B-B14F-4D97-AF65-F5344CB8AC3E}">
        <p14:creationId xmlns:p14="http://schemas.microsoft.com/office/powerpoint/2010/main" val="9154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3076780" cy="511561"/>
          </a:xfrm>
          <a:prstGeom prst="rect">
            <a:avLst/>
          </a:prstGeom>
        </p:spPr>
        <p:txBody>
          <a:bodyPr vert="horz" lIns="65262" tIns="32631" rIns="65262" bIns="32631" rtlCol="0"/>
          <a:lstStyle>
            <a:lvl1pPr algn="l">
              <a:defRPr sz="800"/>
            </a:lvl1pPr>
          </a:lstStyle>
          <a:p>
            <a:endParaRPr lang="it-IT"/>
          </a:p>
        </p:txBody>
      </p:sp>
      <p:sp>
        <p:nvSpPr>
          <p:cNvPr id="3" name="Segnaposto data 2"/>
          <p:cNvSpPr>
            <a:spLocks noGrp="1"/>
          </p:cNvSpPr>
          <p:nvPr>
            <p:ph type="dt" idx="1"/>
          </p:nvPr>
        </p:nvSpPr>
        <p:spPr>
          <a:xfrm>
            <a:off x="4021385" y="1"/>
            <a:ext cx="3076780" cy="511561"/>
          </a:xfrm>
          <a:prstGeom prst="rect">
            <a:avLst/>
          </a:prstGeom>
        </p:spPr>
        <p:txBody>
          <a:bodyPr vert="horz" lIns="65262" tIns="32631" rIns="65262" bIns="32631" rtlCol="0"/>
          <a:lstStyle>
            <a:lvl1pPr algn="r">
              <a:defRPr sz="800"/>
            </a:lvl1pPr>
          </a:lstStyle>
          <a:p>
            <a:fld id="{0E7F3A9D-F63F-4E40-83F6-38FC1614E8E8}" type="datetimeFigureOut">
              <a:rPr lang="it-IT" smtClean="0"/>
              <a:pPr/>
              <a:t>25/03/2013</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65262" tIns="32631" rIns="65262" bIns="32631" rtlCol="0" anchor="ctr"/>
          <a:lstStyle/>
          <a:p>
            <a:endParaRPr lang="it-IT"/>
          </a:p>
        </p:txBody>
      </p:sp>
      <p:sp>
        <p:nvSpPr>
          <p:cNvPr id="5" name="Segnaposto note 4"/>
          <p:cNvSpPr>
            <a:spLocks noGrp="1"/>
          </p:cNvSpPr>
          <p:nvPr>
            <p:ph type="body" sz="quarter" idx="3"/>
          </p:nvPr>
        </p:nvSpPr>
        <p:spPr>
          <a:xfrm>
            <a:off x="709590" y="4860961"/>
            <a:ext cx="5680121" cy="4606311"/>
          </a:xfrm>
          <a:prstGeom prst="rect">
            <a:avLst/>
          </a:prstGeom>
        </p:spPr>
        <p:txBody>
          <a:bodyPr vert="horz" lIns="65262" tIns="32631" rIns="65262" bIns="32631"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720789"/>
            <a:ext cx="3076780" cy="511561"/>
          </a:xfrm>
          <a:prstGeom prst="rect">
            <a:avLst/>
          </a:prstGeom>
        </p:spPr>
        <p:txBody>
          <a:bodyPr vert="horz" lIns="65262" tIns="32631" rIns="65262" bIns="32631" rtlCol="0" anchor="b"/>
          <a:lstStyle>
            <a:lvl1pPr algn="l">
              <a:defRPr sz="800"/>
            </a:lvl1pPr>
          </a:lstStyle>
          <a:p>
            <a:endParaRPr lang="it-IT"/>
          </a:p>
        </p:txBody>
      </p:sp>
      <p:sp>
        <p:nvSpPr>
          <p:cNvPr id="7" name="Segnaposto numero diapositiva 6"/>
          <p:cNvSpPr>
            <a:spLocks noGrp="1"/>
          </p:cNvSpPr>
          <p:nvPr>
            <p:ph type="sldNum" sz="quarter" idx="5"/>
          </p:nvPr>
        </p:nvSpPr>
        <p:spPr>
          <a:xfrm>
            <a:off x="4021385" y="9720789"/>
            <a:ext cx="3076780" cy="511561"/>
          </a:xfrm>
          <a:prstGeom prst="rect">
            <a:avLst/>
          </a:prstGeom>
        </p:spPr>
        <p:txBody>
          <a:bodyPr vert="horz" lIns="65262" tIns="32631" rIns="65262" bIns="32631" rtlCol="0" anchor="b"/>
          <a:lstStyle>
            <a:lvl1pPr algn="r">
              <a:defRPr sz="800"/>
            </a:lvl1pPr>
          </a:lstStyle>
          <a:p>
            <a:fld id="{48A66B3C-F083-48E4-94B7-8CC92E2E4EC1}" type="slidenum">
              <a:rPr lang="it-IT" smtClean="0"/>
              <a:pPr/>
              <a:t>‹N›</a:t>
            </a:fld>
            <a:endParaRPr lang="it-IT"/>
          </a:p>
        </p:txBody>
      </p:sp>
    </p:spTree>
    <p:extLst>
      <p:ext uri="{BB962C8B-B14F-4D97-AF65-F5344CB8AC3E}">
        <p14:creationId xmlns:p14="http://schemas.microsoft.com/office/powerpoint/2010/main" val="71498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8A66B3C-F083-48E4-94B7-8CC92E2E4EC1}" type="slidenum">
              <a:rPr lang="it-IT" smtClean="0"/>
              <a:pPr/>
              <a:t>3</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8A66B3C-F083-48E4-94B7-8CC92E2E4EC1}" type="slidenum">
              <a:rPr lang="it-IT" smtClean="0"/>
              <a:pPr/>
              <a:t>4</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8A66B3C-F083-48E4-94B7-8CC92E2E4EC1}" type="slidenum">
              <a:rPr lang="it-IT" smtClean="0"/>
              <a:pPr/>
              <a:t>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8A66B3C-F083-48E4-94B7-8CC92E2E4EC1}" type="slidenum">
              <a:rPr lang="it-IT" smtClean="0"/>
              <a:pPr/>
              <a:t>10</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8A66B3C-F083-48E4-94B7-8CC92E2E4EC1}" type="slidenum">
              <a:rPr lang="it-IT" smtClean="0"/>
              <a:pPr/>
              <a:t>11</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8A66B3C-F083-48E4-94B7-8CC92E2E4EC1}" type="slidenum">
              <a:rPr lang="it-IT" smtClean="0"/>
              <a:pPr/>
              <a:t>14</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419B980-EA44-4CF1-AFAB-4CE9755A1E0E}" type="datetimeFigureOut">
              <a:rPr lang="it-IT" smtClean="0"/>
              <a:pPr/>
              <a:t>25/03/2013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B7A56D-6F37-4541-9721-7404A2F6AD15}"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9B980-EA44-4CF1-AFAB-4CE9755A1E0E}" type="datetimeFigureOut">
              <a:rPr lang="it-IT" smtClean="0"/>
              <a:pPr/>
              <a:t>25/03/2013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7A56D-6F37-4541-9721-7404A2F6AD15}"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oleObject" Target="../embeddings/oleObject1.bin"/><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embeddings/oleObject2.bin"/><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70000" contrast="-70000"/>
          </a:blip>
          <a:srcRect/>
          <a:stretch>
            <a:fillRect l="-11000" r="-11000"/>
          </a:stretch>
        </a:blipFill>
        <a:effectLst/>
      </p:bgPr>
    </p:bg>
    <p:spTree>
      <p:nvGrpSpPr>
        <p:cNvPr id="1" name=""/>
        <p:cNvGrpSpPr/>
        <p:nvPr/>
      </p:nvGrpSpPr>
      <p:grpSpPr>
        <a:xfrm>
          <a:off x="0" y="0"/>
          <a:ext cx="0" cy="0"/>
          <a:chOff x="0" y="0"/>
          <a:chExt cx="0" cy="0"/>
        </a:xfrm>
      </p:grpSpPr>
      <p:sp>
        <p:nvSpPr>
          <p:cNvPr id="9" name="Rettangolo 8"/>
          <p:cNvSpPr/>
          <p:nvPr/>
        </p:nvSpPr>
        <p:spPr>
          <a:xfrm>
            <a:off x="642910" y="2928934"/>
            <a:ext cx="8215370" cy="2786082"/>
          </a:xfrm>
          <a:prstGeom prst="rect">
            <a:avLst/>
          </a:prstGeom>
          <a:noFill/>
          <a:ln>
            <a:noFill/>
          </a:ln>
          <a:effectLst/>
        </p:spPr>
        <p:txBody>
          <a:bodyPr wrap="square" lIns="91440" tIns="45720" rIns="91440" bIns="45720">
            <a:normAutofit/>
          </a:bodyPr>
          <a:lstStyle/>
          <a:p>
            <a:pPr algn="ctr"/>
            <a:r>
              <a:rPr lang="it-IT" sz="44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SERVIZIO PROTEZIONE CIVILE</a:t>
            </a:r>
          </a:p>
          <a:p>
            <a:pPr algn="ctr"/>
            <a:endParaRPr lang="it-IT"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it-IT" sz="32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Sezione Salvaguardia Beni Culturali </a:t>
            </a:r>
          </a:p>
          <a:p>
            <a:pPr algn="ctr"/>
            <a:r>
              <a:rPr lang="it-IT" sz="3200" b="1" dirty="0" smtClean="0">
                <a:ln w="12700">
                  <a:solidFill>
                    <a:schemeClr val="tx2">
                      <a:satMod val="155000"/>
                    </a:schemeClr>
                  </a:solidFill>
                  <a:prstDash val="solid"/>
                </a:ln>
                <a:solidFill>
                  <a:schemeClr val="tx2">
                    <a:lumMod val="60000"/>
                    <a:lumOff val="40000"/>
                  </a:schemeClr>
                </a:solidFill>
                <a:effectLst>
                  <a:outerShdw blurRad="41275" dist="20320" dir="1800000" algn="tl" rotWithShape="0">
                    <a:srgbClr val="000000">
                      <a:alpha val="40000"/>
                    </a:srgbClr>
                  </a:outerShdw>
                </a:effectLst>
              </a:rPr>
              <a:t>in Emergenza</a:t>
            </a:r>
          </a:p>
        </p:txBody>
      </p:sp>
      <p:pic>
        <p:nvPicPr>
          <p:cNvPr id="1026" name="Picture 2"/>
          <p:cNvPicPr>
            <a:picLocks noChangeAspect="1" noChangeArrowheads="1"/>
          </p:cNvPicPr>
          <p:nvPr/>
        </p:nvPicPr>
        <p:blipFill>
          <a:blip r:embed="rId3" cstate="print"/>
          <a:srcRect/>
          <a:stretch>
            <a:fillRect/>
          </a:stretch>
        </p:blipFill>
        <p:spPr bwMode="auto">
          <a:xfrm>
            <a:off x="857224" y="285728"/>
            <a:ext cx="2028844" cy="2028844"/>
          </a:xfrm>
          <a:prstGeom prst="ellipse">
            <a:avLst/>
          </a:prstGeom>
          <a:ln w="63500" cap="rnd">
            <a:noFill/>
          </a:ln>
          <a:effectLst>
            <a:outerShdw blurRad="225425" dist="50800" dir="5220000" algn="ctr">
              <a:srgbClr val="000000">
                <a:alpha val="33000"/>
              </a:srgbClr>
            </a:outerShdw>
            <a:reflection blurRad="6350" stA="50000" endA="300" endPos="38500" dist="508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rtDeco"/>
            <a:bevelB w="82550" h="44450" prst="angle"/>
            <a:contourClr>
              <a:srgbClr val="FFFFFF"/>
            </a:contourClr>
          </a:sp3d>
        </p:spPr>
      </p:pic>
      <p:pic>
        <p:nvPicPr>
          <p:cNvPr id="33" name="Immagine 32" descr="LogoRegioneUmbria.jpg"/>
          <p:cNvPicPr>
            <a:picLocks noChangeAspect="1"/>
          </p:cNvPicPr>
          <p:nvPr/>
        </p:nvPicPr>
        <p:blipFill>
          <a:blip r:embed="rId4"/>
          <a:stretch>
            <a:fillRect/>
          </a:stretch>
        </p:blipFill>
        <p:spPr>
          <a:xfrm>
            <a:off x="6929454" y="357166"/>
            <a:ext cx="1268165" cy="1928826"/>
          </a:xfrm>
          <a:prstGeom prst="rect">
            <a:avLst/>
          </a:prstGeom>
          <a:ln>
            <a:noFill/>
          </a:ln>
          <a:effectLst>
            <a:outerShdw blurRad="225425" dist="50800" dir="5220000" algn="ctr">
              <a:srgbClr val="000000">
                <a:alpha val="33000"/>
              </a:srgbClr>
            </a:outerShdw>
            <a:reflection blurRad="6350" stA="50000" endA="300" endPos="38500" dist="50800" dir="5400000" sy="-100000" algn="bl" rotWithShape="0"/>
          </a:effectLst>
          <a:scene3d>
            <a:camera prst="isometricOffAxis2Left"/>
            <a:lightRig rig="harsh" dir="t">
              <a:rot lat="0" lon="0" rev="3000000"/>
            </a:lightRig>
          </a:scene3d>
          <a:sp3d extrusionH="254000" contourW="19050">
            <a:bevelT w="82550" h="44450" prst="angle"/>
            <a:bevelB w="82550" h="44450" prst="angle"/>
            <a:contourClr>
              <a:srgbClr val="FFFFFF"/>
            </a:contourClr>
          </a:sp3d>
        </p:spPr>
      </p:pic>
      <p:sp>
        <p:nvSpPr>
          <p:cNvPr id="35" name="Rettangolo 34"/>
          <p:cNvSpPr/>
          <p:nvPr/>
        </p:nvSpPr>
        <p:spPr>
          <a:xfrm>
            <a:off x="0" y="6357958"/>
            <a:ext cx="9144000" cy="714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4" name="Immagine 33" descr="volume2ssmall.bmp"/>
          <p:cNvPicPr>
            <a:picLocks noChangeAspect="1"/>
          </p:cNvPicPr>
          <p:nvPr/>
        </p:nvPicPr>
        <p:blipFill>
          <a:blip r:embed="rId5"/>
          <a:stretch>
            <a:fillRect/>
          </a:stretch>
        </p:blipFill>
        <p:spPr>
          <a:xfrm rot="20947648">
            <a:off x="507178" y="5769366"/>
            <a:ext cx="661565" cy="8961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2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 calcmode="lin" valueType="num">
                                      <p:cBhvr>
                                        <p:cTn id="26" dur="500" fill="hold"/>
                                        <p:tgtEl>
                                          <p:spTgt spid="34"/>
                                        </p:tgtEl>
                                        <p:attrNameLst>
                                          <p:attrName>style.rotation</p:attrName>
                                        </p:attrNameLst>
                                      </p:cBhvr>
                                      <p:tavLst>
                                        <p:tav tm="0">
                                          <p:val>
                                            <p:fltVal val="360"/>
                                          </p:val>
                                        </p:tav>
                                        <p:tav tm="100000">
                                          <p:val>
                                            <p:fltVal val="0"/>
                                          </p:val>
                                        </p:tav>
                                      </p:tavLst>
                                    </p:anim>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34"/>
                                        </p:tgtEl>
                                      </p:cBhvr>
                                      <p:by x="150000" y="150000"/>
                                    </p:animScale>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ppt_x</p:attrName>
                                        </p:attrNameLst>
                                      </p:cBhvr>
                                      <p:tavLst>
                                        <p:tav tm="0">
                                          <p:val>
                                            <p:strVal val="#ppt_x-.2"/>
                                          </p:val>
                                        </p:tav>
                                        <p:tav tm="100000">
                                          <p:val>
                                            <p:strVal val="#ppt_x"/>
                                          </p:val>
                                        </p:tav>
                                      </p:tavLst>
                                    </p:anim>
                                    <p:anim calcmode="lin" valueType="num">
                                      <p:cBhvr>
                                        <p:cTn id="3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57158" y="857232"/>
            <a:ext cx="8429684" cy="4955203"/>
          </a:xfrm>
          <a:prstGeom prst="rect">
            <a:avLst/>
          </a:prstGeom>
        </p:spPr>
        <p:txBody>
          <a:bodyPr wrap="square">
            <a:spAutoFit/>
          </a:bodyPr>
          <a:lstStyle/>
          <a:p>
            <a:pPr algn="just"/>
            <a:r>
              <a:rPr lang="it-IT" sz="2800" dirty="0" smtClean="0">
                <a:latin typeface="Arial" pitchFamily="34" charset="0"/>
                <a:cs typeface="Arial" pitchFamily="34" charset="0"/>
              </a:rPr>
              <a:t>Il ruolo ed il peso specifico del patrimonio storico, culturale e religioso dell’Umbria sono le ragioni che hanno indotto il Consiglio regionale </a:t>
            </a:r>
            <a:r>
              <a:rPr lang="it-IT" sz="2800" b="1" dirty="0" smtClean="0">
                <a:latin typeface="Arial" pitchFamily="34" charset="0"/>
                <a:cs typeface="Arial" pitchFamily="34" charset="0"/>
              </a:rPr>
              <a:t>ad approvare la </a:t>
            </a:r>
            <a:r>
              <a:rPr lang="it-IT" sz="2800" b="1" dirty="0" err="1" smtClean="0">
                <a:latin typeface="Arial" pitchFamily="34" charset="0"/>
                <a:cs typeface="Arial" pitchFamily="34" charset="0"/>
              </a:rPr>
              <a:t>L.R.</a:t>
            </a:r>
            <a:r>
              <a:rPr lang="it-IT" sz="2800" b="1" dirty="0" smtClean="0">
                <a:latin typeface="Arial" pitchFamily="34" charset="0"/>
                <a:cs typeface="Arial" pitchFamily="34" charset="0"/>
              </a:rPr>
              <a:t> 12 agosto 1998, n. 32,</a:t>
            </a:r>
            <a:r>
              <a:rPr lang="it-IT" sz="2800" dirty="0" smtClean="0">
                <a:latin typeface="Arial" pitchFamily="34" charset="0"/>
                <a:cs typeface="Arial" pitchFamily="34" charset="0"/>
              </a:rPr>
              <a:t> la quale disciplina la programmazione e l’attuazione degli interventi per la ricostruzione, il ripristino, il miglioramento sismico e funzionale dei </a:t>
            </a:r>
            <a:r>
              <a:rPr lang="it-IT" sz="2800" b="1" dirty="0" smtClean="0">
                <a:latin typeface="Arial" pitchFamily="34" charset="0"/>
                <a:cs typeface="Arial" pitchFamily="34" charset="0"/>
              </a:rPr>
              <a:t>beni culturali</a:t>
            </a:r>
            <a:r>
              <a:rPr lang="it-IT" sz="2800" dirty="0" smtClean="0">
                <a:latin typeface="Arial" pitchFamily="34" charset="0"/>
                <a:cs typeface="Arial" pitchFamily="34" charset="0"/>
              </a:rPr>
              <a:t> danneggiati dagli eventi sismici</a:t>
            </a:r>
            <a:r>
              <a:rPr lang="it-IT" sz="2800" b="1" dirty="0" smtClean="0">
                <a:latin typeface="Arial" pitchFamily="34" charset="0"/>
                <a:cs typeface="Arial" pitchFamily="34" charset="0"/>
              </a:rPr>
              <a:t>, equiparando ai beni culturali pubblici i beni culturali privati ad uso pubblico ed in particolare gli archivi, le biblioteche, i musei e le chiese. </a:t>
            </a:r>
            <a:endParaRPr lang="it-IT"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Rettangolo 9"/>
          <p:cNvSpPr/>
          <p:nvPr/>
        </p:nvSpPr>
        <p:spPr>
          <a:xfrm>
            <a:off x="857224" y="285728"/>
            <a:ext cx="7358114" cy="3970318"/>
          </a:xfrm>
          <a:prstGeom prst="rect">
            <a:avLst/>
          </a:prstGeom>
        </p:spPr>
        <p:txBody>
          <a:bodyPr wrap="square">
            <a:spAutoFit/>
          </a:bodyPr>
          <a:lstStyle/>
          <a:p>
            <a:pPr algn="just"/>
            <a:r>
              <a:rPr lang="it-IT" sz="2800" dirty="0" smtClean="0">
                <a:latin typeface="Arial" pitchFamily="34" charset="0"/>
                <a:cs typeface="Arial" pitchFamily="34" charset="0"/>
              </a:rPr>
              <a:t>In un quadro di cooperazione con il Ministero per i Beni e le Attività Culturali, le Soprintendenze, la Conferenza Episcopale Umbra, attraverso conferenze partecipative per acquisire il parere dei Comuni interessati, sono stati successivamente approvati una serie di piani attuativi che hanno reso possibile il recupero e restauro di 740 beni per una spesa di oltre 500 milioni di euro.</a:t>
            </a:r>
            <a:endParaRPr lang="it-IT" sz="2800" dirty="0">
              <a:latin typeface="Arial" pitchFamily="34" charset="0"/>
              <a:cs typeface="Arial" pitchFamily="34" charset="0"/>
            </a:endParaRPr>
          </a:p>
        </p:txBody>
      </p:sp>
      <p:pic>
        <p:nvPicPr>
          <p:cNvPr id="3" name="Picture 2" descr="F:\BackUp Filippo\Desktop\Varie\Schede con foto\S.Maria Giacobbe\esterno dopo2.jpg"/>
          <p:cNvPicPr>
            <a:picLocks noChangeAspect="1" noChangeArrowheads="1"/>
          </p:cNvPicPr>
          <p:nvPr/>
        </p:nvPicPr>
        <p:blipFill>
          <a:blip r:embed="rId3" cstate="print"/>
          <a:srcRect/>
          <a:stretch>
            <a:fillRect/>
          </a:stretch>
        </p:blipFill>
        <p:spPr bwMode="auto">
          <a:xfrm>
            <a:off x="4429125" y="4572008"/>
            <a:ext cx="2500330" cy="1673861"/>
          </a:xfrm>
          <a:prstGeom prst="rect">
            <a:avLst/>
          </a:prstGeom>
          <a:noFill/>
        </p:spPr>
      </p:pic>
      <p:pic>
        <p:nvPicPr>
          <p:cNvPr id="4" name="Picture 3" descr="F:\BackUp Filippo\Desktop\Varie\Schede con foto\S.Maria Giacobbe\esterno prima 2.jpg"/>
          <p:cNvPicPr>
            <a:picLocks noChangeAspect="1" noChangeArrowheads="1"/>
          </p:cNvPicPr>
          <p:nvPr/>
        </p:nvPicPr>
        <p:blipFill>
          <a:blip r:embed="rId4" cstate="print"/>
          <a:srcRect/>
          <a:stretch>
            <a:fillRect/>
          </a:stretch>
        </p:blipFill>
        <p:spPr bwMode="auto">
          <a:xfrm>
            <a:off x="1428728" y="4572008"/>
            <a:ext cx="2617309" cy="171451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5124" name="Object 4"/>
          <p:cNvGraphicFramePr>
            <a:graphicFrameLocks noChangeAspect="1"/>
          </p:cNvGraphicFramePr>
          <p:nvPr/>
        </p:nvGraphicFramePr>
        <p:xfrm>
          <a:off x="1571604" y="428604"/>
          <a:ext cx="3009900" cy="2257425"/>
        </p:xfrm>
        <a:graphic>
          <a:graphicData uri="http://schemas.openxmlformats.org/presentationml/2006/ole">
            <mc:AlternateContent xmlns:mc="http://schemas.openxmlformats.org/markup-compatibility/2006">
              <mc:Choice xmlns:v="urn:schemas-microsoft-com:vml" Requires="v">
                <p:oleObj spid="_x0000_s5127" r:id="rId3" imgW="6096044" imgH="4572033" progId="">
                  <p:embed/>
                </p:oleObj>
              </mc:Choice>
              <mc:Fallback>
                <p:oleObj r:id="rId3" imgW="6096044" imgH="4572033"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04" y="428604"/>
                        <a:ext cx="3009900" cy="225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5126" name="Object 6"/>
          <p:cNvGraphicFramePr>
            <a:graphicFrameLocks noChangeAspect="1"/>
          </p:cNvGraphicFramePr>
          <p:nvPr/>
        </p:nvGraphicFramePr>
        <p:xfrm>
          <a:off x="4786314" y="428604"/>
          <a:ext cx="1714512" cy="2289633"/>
        </p:xfrm>
        <a:graphic>
          <a:graphicData uri="http://schemas.openxmlformats.org/presentationml/2006/ole">
            <mc:AlternateContent xmlns:mc="http://schemas.openxmlformats.org/markup-compatibility/2006">
              <mc:Choice xmlns:v="urn:schemas-microsoft-com:vml" Requires="v">
                <p:oleObj spid="_x0000_s5128" r:id="rId5" imgW="5715042" imgH="7620056" progId="">
                  <p:embed/>
                </p:oleObj>
              </mc:Choice>
              <mc:Fallback>
                <p:oleObj r:id="rId5" imgW="5715042" imgH="7620056"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14" y="428604"/>
                        <a:ext cx="1714512" cy="2289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8" name="Picture 8" descr="foto2"/>
          <p:cNvPicPr>
            <a:picLocks noChangeAspect="1" noChangeArrowheads="1"/>
          </p:cNvPicPr>
          <p:nvPr/>
        </p:nvPicPr>
        <p:blipFill>
          <a:blip r:embed="rId7" cstate="print">
            <a:lum bright="12000" contrast="12000"/>
          </a:blip>
          <a:srcRect/>
          <a:stretch>
            <a:fillRect/>
          </a:stretch>
        </p:blipFill>
        <p:spPr bwMode="auto">
          <a:xfrm>
            <a:off x="571472" y="3143248"/>
            <a:ext cx="1838325" cy="2695575"/>
          </a:xfrm>
          <a:prstGeom prst="rect">
            <a:avLst/>
          </a:prstGeom>
          <a:noFill/>
          <a:ln w="9525">
            <a:noFill/>
            <a:miter lim="800000"/>
            <a:headEnd/>
            <a:tailEnd/>
          </a:ln>
        </p:spPr>
      </p:pic>
      <p:pic>
        <p:nvPicPr>
          <p:cNvPr id="5129" name="Picture 9" descr="tav12prosp1-22pro-Model2"/>
          <p:cNvPicPr>
            <a:picLocks noChangeAspect="1" noChangeArrowheads="1"/>
          </p:cNvPicPr>
          <p:nvPr/>
        </p:nvPicPr>
        <p:blipFill>
          <a:blip r:embed="rId8" cstate="print">
            <a:lum bright="6000" contrast="6000"/>
          </a:blip>
          <a:srcRect/>
          <a:stretch>
            <a:fillRect/>
          </a:stretch>
        </p:blipFill>
        <p:spPr bwMode="auto">
          <a:xfrm>
            <a:off x="2571736" y="3143248"/>
            <a:ext cx="6248406" cy="2714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6866" name="Picture 2" descr="CAPO7"/>
          <p:cNvPicPr>
            <a:picLocks noChangeAspect="1" noChangeArrowheads="1"/>
          </p:cNvPicPr>
          <p:nvPr/>
        </p:nvPicPr>
        <p:blipFill>
          <a:blip r:embed="rId2" cstate="print">
            <a:lum bright="24000" contrast="30000"/>
          </a:blip>
          <a:srcRect/>
          <a:stretch>
            <a:fillRect/>
          </a:stretch>
        </p:blipFill>
        <p:spPr bwMode="auto">
          <a:xfrm>
            <a:off x="1000100" y="357166"/>
            <a:ext cx="3295122" cy="2214578"/>
          </a:xfrm>
          <a:prstGeom prst="rect">
            <a:avLst/>
          </a:prstGeom>
          <a:noFill/>
          <a:ln w="9525">
            <a:noFill/>
            <a:miter lim="800000"/>
            <a:headEnd/>
            <a:tailEnd/>
          </a:ln>
        </p:spPr>
      </p:pic>
      <p:pic>
        <p:nvPicPr>
          <p:cNvPr id="36867" name="Picture 3" descr="DSCN0010"/>
          <p:cNvPicPr>
            <a:picLocks noChangeAspect="1" noChangeArrowheads="1"/>
          </p:cNvPicPr>
          <p:nvPr/>
        </p:nvPicPr>
        <p:blipFill>
          <a:blip r:embed="rId3" cstate="print">
            <a:lum bright="12000" contrast="36000"/>
          </a:blip>
          <a:srcRect/>
          <a:stretch>
            <a:fillRect/>
          </a:stretch>
        </p:blipFill>
        <p:spPr bwMode="auto">
          <a:xfrm>
            <a:off x="5072066" y="357166"/>
            <a:ext cx="2952771" cy="2214578"/>
          </a:xfrm>
          <a:prstGeom prst="rect">
            <a:avLst/>
          </a:prstGeom>
          <a:noFill/>
          <a:ln w="9525">
            <a:noFill/>
            <a:miter lim="800000"/>
            <a:headEnd/>
            <a:tailEnd/>
          </a:ln>
        </p:spPr>
      </p:pic>
      <p:pic>
        <p:nvPicPr>
          <p:cNvPr id="36869" name="Picture 5" descr="F:\BackUp Filippo\Desktop\schede pubblicazione\S. Feliciano\3.jpg"/>
          <p:cNvPicPr>
            <a:picLocks noChangeAspect="1" noChangeArrowheads="1"/>
          </p:cNvPicPr>
          <p:nvPr/>
        </p:nvPicPr>
        <p:blipFill>
          <a:blip r:embed="rId4" cstate="print"/>
          <a:srcRect/>
          <a:stretch>
            <a:fillRect/>
          </a:stretch>
        </p:blipFill>
        <p:spPr bwMode="auto">
          <a:xfrm>
            <a:off x="928662" y="2857496"/>
            <a:ext cx="1016000" cy="1520825"/>
          </a:xfrm>
          <a:prstGeom prst="rect">
            <a:avLst/>
          </a:prstGeom>
          <a:noFill/>
        </p:spPr>
      </p:pic>
      <p:pic>
        <p:nvPicPr>
          <p:cNvPr id="36870" name="Picture 6" descr="F:\BackUp Filippo\Desktop\schede pubblicazione\S. Feliciano\2.jpg"/>
          <p:cNvPicPr>
            <a:picLocks noChangeAspect="1" noChangeArrowheads="1"/>
          </p:cNvPicPr>
          <p:nvPr/>
        </p:nvPicPr>
        <p:blipFill>
          <a:blip r:embed="rId5" cstate="print"/>
          <a:srcRect/>
          <a:stretch>
            <a:fillRect/>
          </a:stretch>
        </p:blipFill>
        <p:spPr bwMode="auto">
          <a:xfrm>
            <a:off x="2071670" y="2857496"/>
            <a:ext cx="1016000" cy="1508125"/>
          </a:xfrm>
          <a:prstGeom prst="rect">
            <a:avLst/>
          </a:prstGeom>
          <a:noFill/>
        </p:spPr>
      </p:pic>
      <p:pic>
        <p:nvPicPr>
          <p:cNvPr id="36871" name="Picture 7" descr="F:\BackUp Filippo\Desktop\schede pubblicazione\S. Feliciano\5.jpg"/>
          <p:cNvPicPr>
            <a:picLocks noChangeAspect="1" noChangeArrowheads="1"/>
          </p:cNvPicPr>
          <p:nvPr/>
        </p:nvPicPr>
        <p:blipFill>
          <a:blip r:embed="rId6" cstate="print"/>
          <a:srcRect/>
          <a:stretch>
            <a:fillRect/>
          </a:stretch>
        </p:blipFill>
        <p:spPr bwMode="auto">
          <a:xfrm>
            <a:off x="928662" y="4572008"/>
            <a:ext cx="1016000" cy="1508125"/>
          </a:xfrm>
          <a:prstGeom prst="rect">
            <a:avLst/>
          </a:prstGeom>
          <a:noFill/>
        </p:spPr>
      </p:pic>
      <p:pic>
        <p:nvPicPr>
          <p:cNvPr id="36872" name="Picture 8" descr="F:\BackUp Filippo\Desktop\schede pubblicazione\S. Feliciano\8.jpg"/>
          <p:cNvPicPr>
            <a:picLocks noChangeAspect="1" noChangeArrowheads="1"/>
          </p:cNvPicPr>
          <p:nvPr/>
        </p:nvPicPr>
        <p:blipFill>
          <a:blip r:embed="rId7" cstate="print"/>
          <a:srcRect/>
          <a:stretch>
            <a:fillRect/>
          </a:stretch>
        </p:blipFill>
        <p:spPr bwMode="auto">
          <a:xfrm>
            <a:off x="2071670" y="4572008"/>
            <a:ext cx="1016000" cy="1495425"/>
          </a:xfrm>
          <a:prstGeom prst="rect">
            <a:avLst/>
          </a:prstGeom>
          <a:noFill/>
        </p:spPr>
      </p:pic>
      <p:pic>
        <p:nvPicPr>
          <p:cNvPr id="36874" name="Picture 10" descr="C:\Users\gciancabilla\Desktop\29 ottobre spoleto\ceseggi_151.jpg"/>
          <p:cNvPicPr>
            <a:picLocks noChangeAspect="1" noChangeArrowheads="1"/>
          </p:cNvPicPr>
          <p:nvPr/>
        </p:nvPicPr>
        <p:blipFill>
          <a:blip r:embed="rId8" cstate="print"/>
          <a:srcRect/>
          <a:stretch>
            <a:fillRect/>
          </a:stretch>
        </p:blipFill>
        <p:spPr bwMode="auto">
          <a:xfrm>
            <a:off x="5929322" y="3000372"/>
            <a:ext cx="2144481" cy="1428760"/>
          </a:xfrm>
          <a:prstGeom prst="rect">
            <a:avLst/>
          </a:prstGeom>
          <a:noFill/>
        </p:spPr>
      </p:pic>
      <p:pic>
        <p:nvPicPr>
          <p:cNvPr id="36875" name="Picture 11" descr="C:\Users\gciancabilla\Desktop\29 ottobre spoleto\ceseggi_149.jpg"/>
          <p:cNvPicPr>
            <a:picLocks noChangeAspect="1" noChangeArrowheads="1"/>
          </p:cNvPicPr>
          <p:nvPr/>
        </p:nvPicPr>
        <p:blipFill>
          <a:blip r:embed="rId9" cstate="print"/>
          <a:srcRect/>
          <a:stretch>
            <a:fillRect/>
          </a:stretch>
        </p:blipFill>
        <p:spPr bwMode="auto">
          <a:xfrm>
            <a:off x="5929322" y="4643446"/>
            <a:ext cx="2144480" cy="1428759"/>
          </a:xfrm>
          <a:prstGeom prst="rect">
            <a:avLst/>
          </a:prstGeom>
          <a:noFill/>
        </p:spPr>
      </p:pic>
      <p:pic>
        <p:nvPicPr>
          <p:cNvPr id="36876" name="Picture 12" descr="F:\BackUp Filippo\Desktop\Varie\schede Pubblicazione Simona\3° foto madonna del monte - sellano.JPG"/>
          <p:cNvPicPr>
            <a:picLocks noChangeAspect="1" noChangeArrowheads="1"/>
          </p:cNvPicPr>
          <p:nvPr/>
        </p:nvPicPr>
        <p:blipFill>
          <a:blip r:embed="rId10" cstate="print"/>
          <a:srcRect r="3897"/>
          <a:stretch>
            <a:fillRect/>
          </a:stretch>
        </p:blipFill>
        <p:spPr bwMode="auto">
          <a:xfrm>
            <a:off x="3571868" y="4643446"/>
            <a:ext cx="2111044" cy="1428760"/>
          </a:xfrm>
          <a:prstGeom prst="rect">
            <a:avLst/>
          </a:prstGeom>
          <a:noFill/>
        </p:spPr>
      </p:pic>
      <p:pic>
        <p:nvPicPr>
          <p:cNvPr id="36877" name="Picture 13" descr="F:\BackUp Filippo\Desktop\Varie\schede Pubblicazione Simona\foto madonna del monte - sellano.JPG"/>
          <p:cNvPicPr>
            <a:picLocks noChangeAspect="1" noChangeArrowheads="1"/>
          </p:cNvPicPr>
          <p:nvPr/>
        </p:nvPicPr>
        <p:blipFill>
          <a:blip r:embed="rId11" cstate="print"/>
          <a:srcRect b="25845"/>
          <a:stretch>
            <a:fillRect/>
          </a:stretch>
        </p:blipFill>
        <p:spPr bwMode="auto">
          <a:xfrm>
            <a:off x="3786182" y="3000372"/>
            <a:ext cx="1285884" cy="1466033"/>
          </a:xfrm>
          <a:prstGeom prst="rect">
            <a:avLst/>
          </a:prstGeom>
          <a:noFill/>
        </p:spPr>
      </p:pic>
      <p:sp>
        <p:nvSpPr>
          <p:cNvPr id="12" name="Rettangolo 11"/>
          <p:cNvSpPr/>
          <p:nvPr/>
        </p:nvSpPr>
        <p:spPr>
          <a:xfrm>
            <a:off x="857224" y="2786058"/>
            <a:ext cx="2286016" cy="164307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857224" y="4500570"/>
            <a:ext cx="2286016" cy="164307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3500430" y="2928934"/>
            <a:ext cx="4643470" cy="321471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857224" y="285728"/>
            <a:ext cx="7286676" cy="235745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Rettangolo 5"/>
          <p:cNvSpPr/>
          <p:nvPr/>
        </p:nvSpPr>
        <p:spPr>
          <a:xfrm>
            <a:off x="428596" y="428604"/>
            <a:ext cx="8358246" cy="5970865"/>
          </a:xfrm>
          <a:prstGeom prst="rect">
            <a:avLst/>
          </a:prstGeom>
        </p:spPr>
        <p:txBody>
          <a:bodyPr wrap="square">
            <a:spAutoFit/>
          </a:bodyPr>
          <a:lstStyle/>
          <a:p>
            <a:pPr algn="just"/>
            <a:r>
              <a:rPr lang="it-IT" sz="2800" b="1" dirty="0" smtClean="0">
                <a:latin typeface="Arial" pitchFamily="34" charset="0"/>
                <a:cs typeface="Arial" pitchFamily="34" charset="0"/>
              </a:rPr>
              <a:t>E’ indiscutibile che si tratta di interventi a favore del recupero di un patrimonio che mai nel passato aveva conosciuto interventi così significativi. </a:t>
            </a:r>
          </a:p>
          <a:p>
            <a:pPr algn="just"/>
            <a:r>
              <a:rPr lang="it-IT" sz="2800" dirty="0" smtClean="0">
                <a:latin typeface="Arial" pitchFamily="34" charset="0"/>
                <a:cs typeface="Arial" pitchFamily="34" charset="0"/>
              </a:rPr>
              <a:t>E’ stata questa, dunque, un’occasione per accompagnare l’azione normativa della Regione sulla tutela dell’ambiente e del paesaggio, sui centri storici, su una politica che da sempre in Umbria vuole preservare e sviluppare la qualità per costruire il futuro. Perché soprattutto in Umbria, innovazione e sviluppo economico non sono scindibili dalla qualità del vivere e dal nostro patrimonio di arte, cultura e coesione sociale.</a:t>
            </a:r>
          </a:p>
          <a:p>
            <a:endParaRPr lang="it-IT"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ttangolo 2"/>
          <p:cNvSpPr/>
          <p:nvPr/>
        </p:nvSpPr>
        <p:spPr>
          <a:xfrm>
            <a:off x="357158" y="357166"/>
            <a:ext cx="8501122" cy="1569660"/>
          </a:xfrm>
          <a:prstGeom prst="rect">
            <a:avLst/>
          </a:prstGeom>
        </p:spPr>
        <p:txBody>
          <a:bodyPr wrap="square">
            <a:spAutoFit/>
          </a:bodyPr>
          <a:lstStyle/>
          <a:p>
            <a:pPr algn="just"/>
            <a:r>
              <a:rPr lang="it-IT" sz="2400" dirty="0" smtClean="0">
                <a:latin typeface="Arial" pitchFamily="34" charset="0"/>
                <a:cs typeface="Arial" pitchFamily="34" charset="0"/>
              </a:rPr>
              <a:t>Gli interventi post-sima documentano con quanta decisione e tenacia dopo il terremoto del 1997 si è voluto ricostruire le comunità che c’erano prima, le piazze, le botteghe, gli asili e le chiese.</a:t>
            </a:r>
          </a:p>
        </p:txBody>
      </p:sp>
      <p:pic>
        <p:nvPicPr>
          <p:cNvPr id="10241" name="Picture 1" descr="C:\Users\gciancabilla\Desktop\29 ottobre spoleto\1.jpg"/>
          <p:cNvPicPr>
            <a:picLocks noChangeAspect="1" noChangeArrowheads="1"/>
          </p:cNvPicPr>
          <p:nvPr/>
        </p:nvPicPr>
        <p:blipFill>
          <a:blip r:embed="rId2"/>
          <a:srcRect/>
          <a:stretch>
            <a:fillRect/>
          </a:stretch>
        </p:blipFill>
        <p:spPr bwMode="auto">
          <a:xfrm>
            <a:off x="5000628" y="2786058"/>
            <a:ext cx="3810026" cy="2857520"/>
          </a:xfrm>
          <a:prstGeom prst="rect">
            <a:avLst/>
          </a:prstGeom>
          <a:noFill/>
        </p:spPr>
      </p:pic>
      <p:pic>
        <p:nvPicPr>
          <p:cNvPr id="10242" name="Picture 2" descr="C:\Users\gciancabilla\Desktop\29 ottobre spoleto\300007-800x533-300x199.jpg"/>
          <p:cNvPicPr>
            <a:picLocks noChangeAspect="1" noChangeArrowheads="1"/>
          </p:cNvPicPr>
          <p:nvPr/>
        </p:nvPicPr>
        <p:blipFill>
          <a:blip r:embed="rId3"/>
          <a:srcRect/>
          <a:stretch>
            <a:fillRect/>
          </a:stretch>
        </p:blipFill>
        <p:spPr bwMode="auto">
          <a:xfrm>
            <a:off x="523845" y="2786058"/>
            <a:ext cx="4307819" cy="285752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ttangolo 2"/>
          <p:cNvSpPr/>
          <p:nvPr/>
        </p:nvSpPr>
        <p:spPr>
          <a:xfrm>
            <a:off x="357158" y="357166"/>
            <a:ext cx="8501122" cy="2308324"/>
          </a:xfrm>
          <a:prstGeom prst="rect">
            <a:avLst/>
          </a:prstGeom>
        </p:spPr>
        <p:txBody>
          <a:bodyPr wrap="square">
            <a:spAutoFit/>
          </a:bodyPr>
          <a:lstStyle/>
          <a:p>
            <a:pPr algn="just"/>
            <a:r>
              <a:rPr lang="it-IT" sz="2400" dirty="0" smtClean="0">
                <a:latin typeface="Arial" pitchFamily="34" charset="0"/>
                <a:cs typeface="Arial" pitchFamily="34" charset="0"/>
              </a:rPr>
              <a:t>Si sono voluti recuperare i simboli, per dare un segnale di umanità e di speranza e per poterci continuare ad incontrare non solo nei centri commerciali, o in altri “non luoghi”, come definì Marc </a:t>
            </a:r>
            <a:r>
              <a:rPr lang="it-IT" sz="2400" dirty="0" err="1" smtClean="0">
                <a:latin typeface="Arial" pitchFamily="34" charset="0"/>
                <a:cs typeface="Arial" pitchFamily="34" charset="0"/>
              </a:rPr>
              <a:t>Augè</a:t>
            </a:r>
            <a:r>
              <a:rPr lang="it-IT" sz="2400" dirty="0" smtClean="0">
                <a:latin typeface="Arial" pitchFamily="34" charset="0"/>
                <a:cs typeface="Arial" pitchFamily="34" charset="0"/>
              </a:rPr>
              <a:t>, il loro inventore, gli spazi della solitudine, senza legami, senza emozioni, senza identità e senza storia.., </a:t>
            </a:r>
          </a:p>
        </p:txBody>
      </p:sp>
      <p:pic>
        <p:nvPicPr>
          <p:cNvPr id="37890" name="Picture 2" descr="C:\Users\gciancabilla\Desktop\29 ottobre spoleto\santa_justa non luoghi.jpg"/>
          <p:cNvPicPr>
            <a:picLocks noChangeAspect="1" noChangeArrowheads="1"/>
          </p:cNvPicPr>
          <p:nvPr/>
        </p:nvPicPr>
        <p:blipFill>
          <a:blip r:embed="rId2"/>
          <a:srcRect/>
          <a:stretch>
            <a:fillRect/>
          </a:stretch>
        </p:blipFill>
        <p:spPr bwMode="auto">
          <a:xfrm>
            <a:off x="357159" y="2786059"/>
            <a:ext cx="2467076" cy="1643073"/>
          </a:xfrm>
          <a:prstGeom prst="rect">
            <a:avLst/>
          </a:prstGeom>
          <a:noFill/>
        </p:spPr>
      </p:pic>
      <p:pic>
        <p:nvPicPr>
          <p:cNvPr id="37891" name="Picture 3" descr="C:\Users\gciancabilla\Desktop\29 ottobre spoleto\nonluogointerioren2.jpg"/>
          <p:cNvPicPr>
            <a:picLocks noChangeAspect="1" noChangeArrowheads="1"/>
          </p:cNvPicPr>
          <p:nvPr/>
        </p:nvPicPr>
        <p:blipFill>
          <a:blip r:embed="rId3" cstate="print"/>
          <a:srcRect/>
          <a:stretch>
            <a:fillRect/>
          </a:stretch>
        </p:blipFill>
        <p:spPr bwMode="auto">
          <a:xfrm>
            <a:off x="2786050" y="4572008"/>
            <a:ext cx="2545889" cy="1714512"/>
          </a:xfrm>
          <a:prstGeom prst="rect">
            <a:avLst/>
          </a:prstGeom>
          <a:noFill/>
        </p:spPr>
      </p:pic>
      <p:pic>
        <p:nvPicPr>
          <p:cNvPr id="37892" name="Picture 4" descr="C:\Users\gciancabilla\Desktop\29 ottobre spoleto\metropolitana2.jpg"/>
          <p:cNvPicPr>
            <a:picLocks noChangeAspect="1" noChangeArrowheads="1"/>
          </p:cNvPicPr>
          <p:nvPr/>
        </p:nvPicPr>
        <p:blipFill>
          <a:blip r:embed="rId4"/>
          <a:srcRect/>
          <a:stretch>
            <a:fillRect/>
          </a:stretch>
        </p:blipFill>
        <p:spPr bwMode="auto">
          <a:xfrm>
            <a:off x="5500694" y="2786058"/>
            <a:ext cx="3131824" cy="171450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ttangolo 2"/>
          <p:cNvSpPr/>
          <p:nvPr/>
        </p:nvSpPr>
        <p:spPr>
          <a:xfrm>
            <a:off x="357158" y="357166"/>
            <a:ext cx="8501122" cy="830997"/>
          </a:xfrm>
          <a:prstGeom prst="rect">
            <a:avLst/>
          </a:prstGeom>
        </p:spPr>
        <p:txBody>
          <a:bodyPr wrap="square">
            <a:spAutoFit/>
          </a:bodyPr>
          <a:lstStyle/>
          <a:p>
            <a:pPr algn="just"/>
            <a:r>
              <a:rPr lang="it-IT" sz="2400" dirty="0" smtClean="0">
                <a:latin typeface="Arial" pitchFamily="34" charset="0"/>
                <a:cs typeface="Arial" pitchFamily="34" charset="0"/>
              </a:rPr>
              <a:t>ma anche nelle chiese, nelle piazze, nei vicoli, per parlare, osservare e per collaborare.</a:t>
            </a:r>
          </a:p>
        </p:txBody>
      </p:sp>
      <p:pic>
        <p:nvPicPr>
          <p:cNvPr id="39938" name="Picture 2" descr="C:\Users\gciancabilla\Desktop\29 ottobre spoleto\perugia_umbria_jazz.jpg"/>
          <p:cNvPicPr>
            <a:picLocks noChangeAspect="1" noChangeArrowheads="1"/>
          </p:cNvPicPr>
          <p:nvPr/>
        </p:nvPicPr>
        <p:blipFill>
          <a:blip r:embed="rId2"/>
          <a:srcRect b="15000"/>
          <a:stretch>
            <a:fillRect/>
          </a:stretch>
        </p:blipFill>
        <p:spPr bwMode="auto">
          <a:xfrm>
            <a:off x="2143108" y="1428736"/>
            <a:ext cx="4476750" cy="2428882"/>
          </a:xfrm>
          <a:prstGeom prst="rect">
            <a:avLst/>
          </a:prstGeom>
          <a:noFill/>
        </p:spPr>
      </p:pic>
      <p:pic>
        <p:nvPicPr>
          <p:cNvPr id="5" name="Picture 2" descr="C:\Users\gciancabilla\Desktop\29 ottobre spoleto\Todi_piazza_del_popolo_2.jpg"/>
          <p:cNvPicPr>
            <a:picLocks noChangeAspect="1" noChangeArrowheads="1"/>
          </p:cNvPicPr>
          <p:nvPr/>
        </p:nvPicPr>
        <p:blipFill>
          <a:blip r:embed="rId3"/>
          <a:srcRect/>
          <a:stretch>
            <a:fillRect/>
          </a:stretch>
        </p:blipFill>
        <p:spPr bwMode="auto">
          <a:xfrm>
            <a:off x="642910" y="4071942"/>
            <a:ext cx="2952771" cy="2214578"/>
          </a:xfrm>
          <a:prstGeom prst="rect">
            <a:avLst/>
          </a:prstGeom>
          <a:noFill/>
        </p:spPr>
      </p:pic>
      <p:pic>
        <p:nvPicPr>
          <p:cNvPr id="39940" name="Picture 4" descr="C:\Users\gciancabilla\Desktop\29 ottobre spoleto\021%20Gubbio%20-%20Palazzo%20dei%20Consoli%20e%20piazza%20grande.jpg"/>
          <p:cNvPicPr>
            <a:picLocks noChangeAspect="1" noChangeArrowheads="1"/>
          </p:cNvPicPr>
          <p:nvPr/>
        </p:nvPicPr>
        <p:blipFill>
          <a:blip r:embed="rId4"/>
          <a:srcRect/>
          <a:stretch>
            <a:fillRect/>
          </a:stretch>
        </p:blipFill>
        <p:spPr bwMode="auto">
          <a:xfrm>
            <a:off x="5143504" y="4071942"/>
            <a:ext cx="3238078" cy="216546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ttangolo 2"/>
          <p:cNvSpPr/>
          <p:nvPr/>
        </p:nvSpPr>
        <p:spPr>
          <a:xfrm>
            <a:off x="357158" y="357166"/>
            <a:ext cx="8501122" cy="1200329"/>
          </a:xfrm>
          <a:prstGeom prst="rect">
            <a:avLst/>
          </a:prstGeom>
        </p:spPr>
        <p:txBody>
          <a:bodyPr wrap="square">
            <a:spAutoFit/>
          </a:bodyPr>
          <a:lstStyle/>
          <a:p>
            <a:pPr algn="just"/>
            <a:r>
              <a:rPr lang="it-IT" sz="2400" dirty="0" smtClean="0">
                <a:latin typeface="Arial" pitchFamily="34" charset="0"/>
                <a:cs typeface="Arial" pitchFamily="34" charset="0"/>
              </a:rPr>
              <a:t>Perché gli Umbri sanno bene che i capolavori non sono solo nei musei, nelle gallerie, come insegnava ormai un secolo fa con le sue provocazioni Marcel Duchamp …</a:t>
            </a:r>
            <a:endParaRPr lang="it-IT" sz="2400" dirty="0">
              <a:latin typeface="Arial" pitchFamily="34" charset="0"/>
              <a:cs typeface="Arial" pitchFamily="34" charset="0"/>
            </a:endParaRPr>
          </a:p>
        </p:txBody>
      </p:sp>
      <p:pic>
        <p:nvPicPr>
          <p:cNvPr id="38915" name="Picture 3" descr="C:\Users\gciancabilla\Desktop\29 ottobre spoleto\fontana-orinatoio-1917-marcel-duchamp.jpg"/>
          <p:cNvPicPr>
            <a:picLocks noChangeAspect="1" noChangeArrowheads="1"/>
          </p:cNvPicPr>
          <p:nvPr/>
        </p:nvPicPr>
        <p:blipFill>
          <a:blip r:embed="rId2"/>
          <a:srcRect/>
          <a:stretch>
            <a:fillRect/>
          </a:stretch>
        </p:blipFill>
        <p:spPr bwMode="auto">
          <a:xfrm>
            <a:off x="714348" y="2071678"/>
            <a:ext cx="4366276" cy="3786214"/>
          </a:xfrm>
          <a:prstGeom prst="rect">
            <a:avLst/>
          </a:prstGeom>
          <a:noFill/>
        </p:spPr>
      </p:pic>
      <p:pic>
        <p:nvPicPr>
          <p:cNvPr id="38916" name="Picture 4" descr="C:\Users\gciancabilla\Desktop\29 ottobre spoleto\Dada_Marcel_Duchamp.jpg"/>
          <p:cNvPicPr>
            <a:picLocks noChangeAspect="1" noChangeArrowheads="1"/>
          </p:cNvPicPr>
          <p:nvPr/>
        </p:nvPicPr>
        <p:blipFill>
          <a:blip r:embed="rId3"/>
          <a:srcRect/>
          <a:stretch>
            <a:fillRect/>
          </a:stretch>
        </p:blipFill>
        <p:spPr bwMode="auto">
          <a:xfrm>
            <a:off x="5429256" y="2071678"/>
            <a:ext cx="2500330" cy="375491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ttangolo 2"/>
          <p:cNvSpPr/>
          <p:nvPr/>
        </p:nvSpPr>
        <p:spPr>
          <a:xfrm>
            <a:off x="285720" y="1071546"/>
            <a:ext cx="8501122" cy="830997"/>
          </a:xfrm>
          <a:prstGeom prst="rect">
            <a:avLst/>
          </a:prstGeom>
        </p:spPr>
        <p:txBody>
          <a:bodyPr wrap="square">
            <a:spAutoFit/>
          </a:bodyPr>
          <a:lstStyle/>
          <a:p>
            <a:pPr algn="just"/>
            <a:r>
              <a:rPr lang="it-IT" sz="2400" dirty="0" smtClean="0">
                <a:latin typeface="Arial" pitchFamily="34" charset="0"/>
                <a:cs typeface="Arial" pitchFamily="34" charset="0"/>
              </a:rPr>
              <a:t>… ma arte può essere una bella passeggiata o una partita a carte in uno dei nostri borghi.</a:t>
            </a:r>
            <a:endParaRPr lang="it-IT" sz="2400" dirty="0">
              <a:latin typeface="Arial" pitchFamily="34" charset="0"/>
              <a:cs typeface="Arial" pitchFamily="34" charset="0"/>
            </a:endParaRPr>
          </a:p>
        </p:txBody>
      </p:sp>
      <p:pic>
        <p:nvPicPr>
          <p:cNvPr id="40963" name="Picture 3" descr="C:\Users\gciancabilla\Desktop\29 ottobre spoleto\FestA_08_009.jpg"/>
          <p:cNvPicPr>
            <a:picLocks noChangeAspect="1" noChangeArrowheads="1"/>
          </p:cNvPicPr>
          <p:nvPr/>
        </p:nvPicPr>
        <p:blipFill>
          <a:blip r:embed="rId2"/>
          <a:srcRect/>
          <a:stretch>
            <a:fillRect/>
          </a:stretch>
        </p:blipFill>
        <p:spPr bwMode="auto">
          <a:xfrm>
            <a:off x="500034" y="2500306"/>
            <a:ext cx="4238653" cy="3178990"/>
          </a:xfrm>
          <a:prstGeom prst="rect">
            <a:avLst/>
          </a:prstGeom>
          <a:noFill/>
        </p:spPr>
      </p:pic>
      <p:pic>
        <p:nvPicPr>
          <p:cNvPr id="40964" name="Picture 4" descr="C:\Users\gciancabilla\Desktop\29 ottobre spoleto\4765255 passeggiata.jpg"/>
          <p:cNvPicPr>
            <a:picLocks noChangeAspect="1" noChangeArrowheads="1"/>
          </p:cNvPicPr>
          <p:nvPr/>
        </p:nvPicPr>
        <p:blipFill>
          <a:blip r:embed="rId3"/>
          <a:srcRect/>
          <a:stretch>
            <a:fillRect/>
          </a:stretch>
        </p:blipFill>
        <p:spPr bwMode="auto">
          <a:xfrm>
            <a:off x="5072066" y="2500306"/>
            <a:ext cx="3500462" cy="317958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70000" contrast="-70000"/>
          </a:blip>
          <a:srcRect/>
          <a:stretch>
            <a:fillRect l="-11000" r="-11000"/>
          </a:stretch>
        </a:blipFill>
        <a:effectLst/>
      </p:bgPr>
    </p:bg>
    <p:spTree>
      <p:nvGrpSpPr>
        <p:cNvPr id="1" name=""/>
        <p:cNvGrpSpPr/>
        <p:nvPr/>
      </p:nvGrpSpPr>
      <p:grpSpPr>
        <a:xfrm>
          <a:off x="0" y="0"/>
          <a:ext cx="0" cy="0"/>
          <a:chOff x="0" y="0"/>
          <a:chExt cx="0" cy="0"/>
        </a:xfrm>
      </p:grpSpPr>
      <p:sp>
        <p:nvSpPr>
          <p:cNvPr id="9" name="Rettangolo 8"/>
          <p:cNvSpPr/>
          <p:nvPr/>
        </p:nvSpPr>
        <p:spPr>
          <a:xfrm>
            <a:off x="142844" y="980728"/>
            <a:ext cx="8715436" cy="4824536"/>
          </a:xfrm>
          <a:prstGeom prst="rect">
            <a:avLst/>
          </a:prstGeom>
          <a:noFill/>
          <a:ln>
            <a:noFill/>
          </a:ln>
          <a:effectLst/>
        </p:spPr>
        <p:txBody>
          <a:bodyPr wrap="square" lIns="91440" tIns="45720" rIns="91440" bIns="45720">
            <a:noAutofit/>
          </a:bodyPr>
          <a:lstStyle/>
          <a:p>
            <a:pPr algn="ctr"/>
            <a:r>
              <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Bologna 25 Marzo 2013</a:t>
            </a:r>
          </a:p>
          <a:p>
            <a:pPr algn="ctr"/>
            <a:endPar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Materia Paesaggio</a:t>
            </a:r>
          </a:p>
          <a:p>
            <a:pPr algn="ctr"/>
            <a:r>
              <a:rPr lang="it-IT" sz="2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Saperi</a:t>
            </a:r>
            <a:r>
              <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ed esperienze a confronto</a:t>
            </a:r>
          </a:p>
          <a:p>
            <a:pPr algn="ctr"/>
            <a:endPar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Il paesaggio della ricostruzione tra piano e progetto</a:t>
            </a:r>
          </a:p>
          <a:p>
            <a:pPr algn="ctr"/>
            <a:endPar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it-IT" sz="28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La ricostruzione dei Beni Culturali </a:t>
            </a:r>
          </a:p>
          <a:p>
            <a:pPr algn="ctr"/>
            <a:r>
              <a:rPr lang="it-IT" sz="28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L’esperienza Umbra</a:t>
            </a:r>
          </a:p>
          <a:p>
            <a:pPr algn="ctr"/>
            <a:endParaRPr lang="it-IT" sz="28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endParaRPr>
          </a:p>
          <a:p>
            <a:pPr algn="ctr"/>
            <a:r>
              <a:rPr lang="it-IT"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ARCH.FILIPPO BATTONI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asellaDiTesto 2"/>
          <p:cNvSpPr txBox="1"/>
          <p:nvPr/>
        </p:nvSpPr>
        <p:spPr>
          <a:xfrm>
            <a:off x="571472" y="714356"/>
            <a:ext cx="4643470" cy="3416320"/>
          </a:xfrm>
          <a:prstGeom prst="rect">
            <a:avLst/>
          </a:prstGeom>
          <a:noFill/>
        </p:spPr>
        <p:txBody>
          <a:bodyPr wrap="square" rtlCol="0">
            <a:spAutoFit/>
          </a:bodyPr>
          <a:lstStyle/>
          <a:p>
            <a:pPr algn="just"/>
            <a:r>
              <a:rPr lang="it-IT" dirty="0" smtClean="0"/>
              <a:t>New </a:t>
            </a:r>
            <a:r>
              <a:rPr lang="it-IT" dirty="0" err="1" smtClean="0"/>
              <a:t>Towns</a:t>
            </a:r>
            <a:r>
              <a:rPr lang="it-IT" dirty="0" smtClean="0"/>
              <a:t>? Piccole città satellite nuove di zecca, chiamate a sostituire il vecchio e l’antico danneggiato dal terremoto? </a:t>
            </a:r>
          </a:p>
          <a:p>
            <a:pPr algn="just"/>
            <a:r>
              <a:rPr lang="it-IT" dirty="0" smtClean="0"/>
              <a:t>No Grazie. L’Umbria a suo tempo scelse un’altra strada. Quella del restauro del ripristino paziente dello spirito dei luoghi. Quello spirito forgiatosi nei secoli, capace di dar forma alle pietre e ai borghi, e plasmato dalle attività umane, dalle tradizioni, dalle mentalità dall’interagire fecondo di popolazioni e comunità. </a:t>
            </a:r>
          </a:p>
          <a:p>
            <a:endParaRPr lang="it-IT" dirty="0"/>
          </a:p>
        </p:txBody>
      </p:sp>
      <p:pic>
        <p:nvPicPr>
          <p:cNvPr id="1026" name="Picture 2" descr="C:\Users\gciancabilla\Desktop\29 ottobre spoleto\new towns 1.jpg"/>
          <p:cNvPicPr>
            <a:picLocks noChangeAspect="1" noChangeArrowheads="1"/>
          </p:cNvPicPr>
          <p:nvPr/>
        </p:nvPicPr>
        <p:blipFill>
          <a:blip r:embed="rId3"/>
          <a:srcRect/>
          <a:stretch>
            <a:fillRect/>
          </a:stretch>
        </p:blipFill>
        <p:spPr bwMode="auto">
          <a:xfrm>
            <a:off x="642910" y="4000504"/>
            <a:ext cx="3536151" cy="235743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gciancabilla\Desktop\29 ottobre spoleto\newtown2.jpg"/>
          <p:cNvPicPr>
            <a:picLocks noChangeAspect="1" noChangeArrowheads="1"/>
          </p:cNvPicPr>
          <p:nvPr/>
        </p:nvPicPr>
        <p:blipFill>
          <a:blip r:embed="rId4"/>
          <a:srcRect/>
          <a:stretch>
            <a:fillRect/>
          </a:stretch>
        </p:blipFill>
        <p:spPr bwMode="auto">
          <a:xfrm>
            <a:off x="5572132" y="785794"/>
            <a:ext cx="3236837" cy="22860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Users\gciancabilla\Desktop\29 ottobre spoleto\cerzeto.jpg"/>
          <p:cNvPicPr>
            <a:picLocks noChangeAspect="1" noChangeArrowheads="1"/>
          </p:cNvPicPr>
          <p:nvPr/>
        </p:nvPicPr>
        <p:blipFill>
          <a:blip r:embed="rId5"/>
          <a:srcRect/>
          <a:stretch>
            <a:fillRect/>
          </a:stretch>
        </p:blipFill>
        <p:spPr bwMode="auto">
          <a:xfrm>
            <a:off x="5500694" y="3929066"/>
            <a:ext cx="3262314" cy="24467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asellaDiTesto 2"/>
          <p:cNvSpPr txBox="1"/>
          <p:nvPr/>
        </p:nvSpPr>
        <p:spPr>
          <a:xfrm>
            <a:off x="571472" y="571480"/>
            <a:ext cx="3643338" cy="5693866"/>
          </a:xfrm>
          <a:prstGeom prst="rect">
            <a:avLst/>
          </a:prstGeom>
          <a:noFill/>
        </p:spPr>
        <p:txBody>
          <a:bodyPr wrap="square" rtlCol="0">
            <a:spAutoFit/>
          </a:bodyPr>
          <a:lstStyle/>
          <a:p>
            <a:pPr algn="just"/>
            <a:r>
              <a:rPr lang="it-IT" sz="2000" dirty="0" smtClean="0"/>
              <a:t>Il famoso “</a:t>
            </a:r>
            <a:r>
              <a:rPr lang="it-IT" sz="2000" dirty="0" err="1" smtClean="0"/>
              <a:t>genius</a:t>
            </a:r>
            <a:r>
              <a:rPr lang="it-IT" sz="2000" dirty="0" smtClean="0"/>
              <a:t> loci” che in Umbria non è una metafora sfruttata, ma una presenza che penetra e insegue il visitatore in un modo che par misterioso a chi non vi sia avvezzo. Mistico, dolce ma anche ruvido e scabro, lo spirito dei luoghi è quello che fa dell’Umbria, l’Umbria. E alla cura del “</a:t>
            </a:r>
            <a:r>
              <a:rPr lang="it-IT" sz="2000" dirty="0" err="1" smtClean="0"/>
              <a:t>genius</a:t>
            </a:r>
            <a:r>
              <a:rPr lang="it-IT" sz="2000" dirty="0" smtClean="0"/>
              <a:t> loci”, che non manca certo nelle zone colpite dal terremoto, molte delle quali di eccezionale bellezza dal punto di vista dell’arte e del paesaggio, si è ispirata l’azione di recupero del patrimonio culturale storico ed architettonico danneggiato dal sisma. </a:t>
            </a:r>
            <a:endParaRPr lang="it-IT" sz="2000" dirty="0"/>
          </a:p>
        </p:txBody>
      </p:sp>
      <p:pic>
        <p:nvPicPr>
          <p:cNvPr id="2050" name="Picture 2" descr="C:\Users\gciancabilla\Desktop\29 ottobre spoleto\2694964145_83d7266b1b passeggiata.jpg"/>
          <p:cNvPicPr>
            <a:picLocks noChangeAspect="1" noChangeArrowheads="1"/>
          </p:cNvPicPr>
          <p:nvPr/>
        </p:nvPicPr>
        <p:blipFill>
          <a:blip r:embed="rId3"/>
          <a:srcRect l="2782" t="3950" r="2630" b="5189"/>
          <a:stretch>
            <a:fillRect/>
          </a:stretch>
        </p:blipFill>
        <p:spPr bwMode="auto">
          <a:xfrm>
            <a:off x="5572132" y="785794"/>
            <a:ext cx="2164882" cy="292895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gciancabilla\Desktop\29 ottobre spoleto\1311916812_6dfcf1a104.jpg"/>
          <p:cNvPicPr>
            <a:picLocks noChangeAspect="1" noChangeArrowheads="1"/>
          </p:cNvPicPr>
          <p:nvPr/>
        </p:nvPicPr>
        <p:blipFill>
          <a:blip r:embed="rId4"/>
          <a:srcRect/>
          <a:stretch>
            <a:fillRect/>
          </a:stretch>
        </p:blipFill>
        <p:spPr bwMode="auto">
          <a:xfrm>
            <a:off x="4929190" y="4071942"/>
            <a:ext cx="3214710" cy="241103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asellaDiTesto 2"/>
          <p:cNvSpPr txBox="1"/>
          <p:nvPr/>
        </p:nvSpPr>
        <p:spPr>
          <a:xfrm>
            <a:off x="1000100" y="214290"/>
            <a:ext cx="7286676" cy="2215991"/>
          </a:xfrm>
          <a:prstGeom prst="rect">
            <a:avLst/>
          </a:prstGeom>
          <a:noFill/>
        </p:spPr>
        <p:txBody>
          <a:bodyPr wrap="square" rtlCol="0">
            <a:spAutoFit/>
          </a:bodyPr>
          <a:lstStyle/>
          <a:p>
            <a:pPr algn="just"/>
            <a:r>
              <a:rPr lang="it-IT" sz="2400" b="1" dirty="0" smtClean="0"/>
              <a:t>Oltre 740 beni </a:t>
            </a:r>
            <a:r>
              <a:rPr lang="it-IT" sz="2400" dirty="0" smtClean="0"/>
              <a:t>(due terzi di proprietà ecclesiastica, l’altro di proprietà pubblica) sono stati oggetto di intervento, per una spesa di </a:t>
            </a:r>
            <a:r>
              <a:rPr lang="it-IT" sz="2400" b="1" dirty="0" smtClean="0"/>
              <a:t>oltre 500 milioni di euro</a:t>
            </a:r>
            <a:r>
              <a:rPr lang="it-IT" sz="2400" dirty="0" smtClean="0"/>
              <a:t>. Il risultato è stato di aver ricostruito nel rispetto di ciò ch’era prima, facendolo più solido, più bello e, come tale, godibile. </a:t>
            </a:r>
          </a:p>
          <a:p>
            <a:endParaRPr lang="it-IT" dirty="0"/>
          </a:p>
        </p:txBody>
      </p:sp>
      <p:pic>
        <p:nvPicPr>
          <p:cNvPr id="3074" name="Picture 2" descr="C:\Users\gciancabilla\Desktop\29 ottobre spoleto\castello-di-postignano-488.jpg"/>
          <p:cNvPicPr>
            <a:picLocks noChangeAspect="1" noChangeArrowheads="1"/>
          </p:cNvPicPr>
          <p:nvPr/>
        </p:nvPicPr>
        <p:blipFill>
          <a:blip r:embed="rId3"/>
          <a:srcRect/>
          <a:stretch>
            <a:fillRect/>
          </a:stretch>
        </p:blipFill>
        <p:spPr bwMode="auto">
          <a:xfrm>
            <a:off x="4214810" y="2214554"/>
            <a:ext cx="4505324" cy="23542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C:\Users\gciancabilla\Desktop\29 ottobre spoleto\Postignano%2004.jpg"/>
          <p:cNvPicPr>
            <a:picLocks noChangeAspect="1" noChangeArrowheads="1"/>
          </p:cNvPicPr>
          <p:nvPr/>
        </p:nvPicPr>
        <p:blipFill>
          <a:blip r:embed="rId4"/>
          <a:srcRect/>
          <a:stretch>
            <a:fillRect/>
          </a:stretch>
        </p:blipFill>
        <p:spPr bwMode="auto">
          <a:xfrm>
            <a:off x="285720" y="2214554"/>
            <a:ext cx="3571900" cy="23727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descr="postignano.jpg"/>
          <p:cNvPicPr>
            <a:picLocks noChangeAspect="1"/>
          </p:cNvPicPr>
          <p:nvPr/>
        </p:nvPicPr>
        <p:blipFill>
          <a:blip r:embed="rId5"/>
          <a:stretch>
            <a:fillRect/>
          </a:stretch>
        </p:blipFill>
        <p:spPr>
          <a:xfrm>
            <a:off x="1428728" y="4714884"/>
            <a:ext cx="2426987" cy="20002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descr="castello-di-postignano.jpg"/>
          <p:cNvPicPr>
            <a:picLocks noChangeAspect="1"/>
          </p:cNvPicPr>
          <p:nvPr/>
        </p:nvPicPr>
        <p:blipFill>
          <a:blip r:embed="rId6"/>
          <a:stretch>
            <a:fillRect/>
          </a:stretch>
        </p:blipFill>
        <p:spPr>
          <a:xfrm>
            <a:off x="4214810" y="4714884"/>
            <a:ext cx="2695566" cy="201845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asellaDiTesto 1"/>
          <p:cNvSpPr txBox="1"/>
          <p:nvPr/>
        </p:nvSpPr>
        <p:spPr>
          <a:xfrm>
            <a:off x="357158" y="1714488"/>
            <a:ext cx="8072494" cy="3785652"/>
          </a:xfrm>
          <a:prstGeom prst="rect">
            <a:avLst/>
          </a:prstGeom>
          <a:noFill/>
        </p:spPr>
        <p:txBody>
          <a:bodyPr wrap="square" rtlCol="0">
            <a:spAutoFit/>
          </a:bodyPr>
          <a:lstStyle/>
          <a:p>
            <a:pPr algn="ctr"/>
            <a:r>
              <a:rPr lang="it-IT" sz="4800" dirty="0" smtClean="0">
                <a:latin typeface="Arial" pitchFamily="34" charset="0"/>
                <a:cs typeface="Arial" pitchFamily="34" charset="0"/>
              </a:rPr>
              <a:t>Il sisma del 1997 ha danneggiato gravemente il patrimonio culturale, storico ed architettonico in una vasta area dell’Umbria</a:t>
            </a:r>
            <a:endParaRPr lang="it-IT" sz="4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Immagine 1" descr="crollo__assisi.jpg"/>
          <p:cNvPicPr>
            <a:picLocks noChangeAspect="1"/>
          </p:cNvPicPr>
          <p:nvPr/>
        </p:nvPicPr>
        <p:blipFill>
          <a:blip r:embed="rId2"/>
          <a:stretch>
            <a:fillRect/>
          </a:stretch>
        </p:blipFill>
        <p:spPr>
          <a:xfrm>
            <a:off x="785786" y="571479"/>
            <a:ext cx="3714776" cy="297182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magine 2" descr="torrino_sequenza07new.jpg"/>
          <p:cNvPicPr>
            <a:picLocks noChangeAspect="1"/>
          </p:cNvPicPr>
          <p:nvPr/>
        </p:nvPicPr>
        <p:blipFill>
          <a:blip r:embed="rId3"/>
          <a:stretch>
            <a:fillRect/>
          </a:stretch>
        </p:blipFill>
        <p:spPr>
          <a:xfrm>
            <a:off x="4643438" y="3571876"/>
            <a:ext cx="4063986" cy="25717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asellaDiTesto 3"/>
          <p:cNvSpPr txBox="1"/>
          <p:nvPr/>
        </p:nvSpPr>
        <p:spPr>
          <a:xfrm>
            <a:off x="4572000" y="642918"/>
            <a:ext cx="4357718" cy="1077218"/>
          </a:xfrm>
          <a:prstGeom prst="rect">
            <a:avLst/>
          </a:prstGeom>
          <a:noFill/>
        </p:spPr>
        <p:txBody>
          <a:bodyPr wrap="square" rtlCol="0">
            <a:spAutoFit/>
          </a:bodyPr>
          <a:lstStyle/>
          <a:p>
            <a:r>
              <a:rPr lang="it-IT" sz="3200" dirty="0" smtClean="0">
                <a:latin typeface="Arial" pitchFamily="34" charset="0"/>
                <a:cs typeface="Arial" pitchFamily="34" charset="0"/>
              </a:rPr>
              <a:t>Basilica Superiore di S. Francesco - Assisi </a:t>
            </a:r>
            <a:endParaRPr lang="it-IT" sz="3200" dirty="0">
              <a:latin typeface="Arial" pitchFamily="34" charset="0"/>
              <a:cs typeface="Arial" pitchFamily="34" charset="0"/>
            </a:endParaRPr>
          </a:p>
        </p:txBody>
      </p:sp>
      <p:sp>
        <p:nvSpPr>
          <p:cNvPr id="5" name="CasellaDiTesto 4"/>
          <p:cNvSpPr txBox="1"/>
          <p:nvPr/>
        </p:nvSpPr>
        <p:spPr>
          <a:xfrm>
            <a:off x="285720" y="4857760"/>
            <a:ext cx="4143404" cy="1077218"/>
          </a:xfrm>
          <a:prstGeom prst="rect">
            <a:avLst/>
          </a:prstGeom>
          <a:noFill/>
        </p:spPr>
        <p:txBody>
          <a:bodyPr wrap="square" rtlCol="0">
            <a:spAutoFit/>
          </a:bodyPr>
          <a:lstStyle/>
          <a:p>
            <a:pPr algn="r"/>
            <a:r>
              <a:rPr lang="it-IT" sz="3200" dirty="0" err="1" smtClean="0">
                <a:latin typeface="Arial" pitchFamily="34" charset="0"/>
                <a:cs typeface="Arial" pitchFamily="34" charset="0"/>
              </a:rPr>
              <a:t>Torrino</a:t>
            </a:r>
            <a:r>
              <a:rPr lang="it-IT" sz="3200" dirty="0" smtClean="0">
                <a:latin typeface="Arial" pitchFamily="34" charset="0"/>
                <a:cs typeface="Arial" pitchFamily="34" charset="0"/>
              </a:rPr>
              <a:t> Palazzo Comunale - Foligno</a:t>
            </a:r>
            <a:endParaRPr lang="it-IT"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CasellaDiTesto 1"/>
          <p:cNvSpPr txBox="1"/>
          <p:nvPr/>
        </p:nvSpPr>
        <p:spPr>
          <a:xfrm>
            <a:off x="214282" y="500042"/>
            <a:ext cx="8572560" cy="2246769"/>
          </a:xfrm>
          <a:prstGeom prst="rect">
            <a:avLst/>
          </a:prstGeom>
          <a:noFill/>
        </p:spPr>
        <p:txBody>
          <a:bodyPr wrap="square" rtlCol="0">
            <a:spAutoFit/>
          </a:bodyPr>
          <a:lstStyle/>
          <a:p>
            <a:pPr algn="ctr"/>
            <a:r>
              <a:rPr lang="it-IT" sz="2800" dirty="0" smtClean="0">
                <a:latin typeface="Arial" pitchFamily="34" charset="0"/>
                <a:cs typeface="Arial" pitchFamily="34" charset="0"/>
              </a:rPr>
              <a:t>VISTA L’ENTITA’ DEI DANNI IL </a:t>
            </a:r>
            <a:r>
              <a:rPr lang="it-IT" sz="2800" b="1" dirty="0" smtClean="0">
                <a:solidFill>
                  <a:schemeClr val="accent1">
                    <a:lumMod val="50000"/>
                  </a:schemeClr>
                </a:solidFill>
                <a:latin typeface="Arial" pitchFamily="34" charset="0"/>
                <a:cs typeface="Arial" pitchFamily="34" charset="0"/>
              </a:rPr>
              <a:t>MIBAC</a:t>
            </a:r>
            <a:r>
              <a:rPr lang="it-IT" sz="2800" dirty="0" smtClean="0">
                <a:latin typeface="Arial" pitchFamily="34" charset="0"/>
                <a:cs typeface="Arial" pitchFamily="34" charset="0"/>
              </a:rPr>
              <a:t> HA NOMINATO UNA FIGURA SPECIFICA CHE ESEGUIVA ESCLUSIVAMENTE LA RICOSTRUZIONE DEI </a:t>
            </a:r>
          </a:p>
          <a:p>
            <a:pPr algn="ctr"/>
            <a:r>
              <a:rPr lang="it-IT" sz="2800" dirty="0" smtClean="0">
                <a:latin typeface="Arial" pitchFamily="34" charset="0"/>
                <a:cs typeface="Arial" pitchFamily="34" charset="0"/>
              </a:rPr>
              <a:t>BENI CULTURALI</a:t>
            </a:r>
            <a:endParaRPr lang="it-IT" sz="2800" dirty="0">
              <a:latin typeface="Arial" pitchFamily="34" charset="0"/>
              <a:cs typeface="Arial" pitchFamily="34" charset="0"/>
            </a:endParaRPr>
          </a:p>
        </p:txBody>
      </p:sp>
      <p:sp>
        <p:nvSpPr>
          <p:cNvPr id="3" name="CasellaDiTesto 2"/>
          <p:cNvSpPr txBox="1"/>
          <p:nvPr/>
        </p:nvSpPr>
        <p:spPr>
          <a:xfrm>
            <a:off x="142844" y="3143248"/>
            <a:ext cx="8715468" cy="3416320"/>
          </a:xfrm>
          <a:prstGeom prst="rect">
            <a:avLst/>
          </a:prstGeom>
          <a:noFill/>
        </p:spPr>
        <p:txBody>
          <a:bodyPr wrap="square" rtlCol="0">
            <a:spAutoFit/>
          </a:bodyPr>
          <a:lstStyle/>
          <a:p>
            <a:r>
              <a:rPr lang="it-IT" sz="2000" dirty="0" smtClean="0">
                <a:latin typeface="Arial" pitchFamily="34" charset="0"/>
                <a:cs typeface="Arial" pitchFamily="34" charset="0"/>
              </a:rPr>
              <a:t>COMMISSARIO: </a:t>
            </a:r>
            <a:r>
              <a:rPr lang="it-IT" sz="2000" b="1" dirty="0" err="1" smtClean="0">
                <a:solidFill>
                  <a:schemeClr val="accent1">
                    <a:lumMod val="50000"/>
                  </a:schemeClr>
                </a:solidFill>
                <a:latin typeface="Arial" pitchFamily="34" charset="0"/>
                <a:cs typeface="Arial" pitchFamily="34" charset="0"/>
              </a:rPr>
              <a:t>DOTT</a:t>
            </a:r>
            <a:r>
              <a:rPr lang="it-IT" sz="2000" b="1" dirty="0" smtClean="0">
                <a:solidFill>
                  <a:schemeClr val="accent1">
                    <a:lumMod val="50000"/>
                  </a:schemeClr>
                </a:solidFill>
                <a:latin typeface="Arial" pitchFamily="34" charset="0"/>
                <a:cs typeface="Arial" pitchFamily="34" charset="0"/>
              </a:rPr>
              <a:t>. MARIO SERIO</a:t>
            </a:r>
          </a:p>
          <a:p>
            <a:endParaRPr lang="it-IT" sz="2000" dirty="0" smtClean="0">
              <a:latin typeface="Arial" pitchFamily="34" charset="0"/>
              <a:cs typeface="Arial" pitchFamily="34" charset="0"/>
            </a:endParaRPr>
          </a:p>
          <a:p>
            <a:r>
              <a:rPr lang="it-IT" sz="2000" dirty="0" smtClean="0">
                <a:latin typeface="Arial" pitchFamily="34" charset="0"/>
                <a:cs typeface="Arial" pitchFamily="34" charset="0"/>
              </a:rPr>
              <a:t>VICE COMMISSARIO per l’UMBRIA: </a:t>
            </a:r>
            <a:r>
              <a:rPr lang="it-IT" sz="2000" b="1" dirty="0" smtClean="0">
                <a:solidFill>
                  <a:schemeClr val="accent1">
                    <a:lumMod val="50000"/>
                  </a:schemeClr>
                </a:solidFill>
                <a:latin typeface="Arial" pitchFamily="34" charset="0"/>
                <a:cs typeface="Arial" pitchFamily="34" charset="0"/>
              </a:rPr>
              <a:t>ING. LUCIANO MARCHETTI</a:t>
            </a:r>
          </a:p>
          <a:p>
            <a:endParaRPr lang="it-IT" sz="2000" dirty="0" smtClean="0">
              <a:latin typeface="Arial" pitchFamily="34" charset="0"/>
              <a:cs typeface="Arial" pitchFamily="34" charset="0"/>
            </a:endParaRPr>
          </a:p>
          <a:p>
            <a:r>
              <a:rPr lang="it-IT" sz="2000" dirty="0" smtClean="0">
                <a:latin typeface="Arial" pitchFamily="34" charset="0"/>
                <a:cs typeface="Arial" pitchFamily="34" charset="0"/>
              </a:rPr>
              <a:t>VICE COMMISSARIO per le MARCHE: </a:t>
            </a:r>
            <a:r>
              <a:rPr lang="it-IT" sz="2000" b="1" dirty="0" err="1" smtClean="0">
                <a:solidFill>
                  <a:schemeClr val="accent1">
                    <a:lumMod val="50000"/>
                  </a:schemeClr>
                </a:solidFill>
                <a:latin typeface="Arial" pitchFamily="34" charset="0"/>
                <a:cs typeface="Arial" pitchFamily="34" charset="0"/>
              </a:rPr>
              <a:t>ARCH</a:t>
            </a:r>
            <a:r>
              <a:rPr lang="it-IT" sz="2000" b="1" dirty="0" smtClean="0">
                <a:solidFill>
                  <a:schemeClr val="accent1">
                    <a:lumMod val="50000"/>
                  </a:schemeClr>
                </a:solidFill>
                <a:latin typeface="Arial" pitchFamily="34" charset="0"/>
                <a:cs typeface="Arial" pitchFamily="34" charset="0"/>
              </a:rPr>
              <a:t>. MARIA LUISA POLICHETTI</a:t>
            </a:r>
          </a:p>
          <a:p>
            <a:endParaRPr lang="it-IT" sz="2000" dirty="0" smtClean="0">
              <a:latin typeface="Arial" pitchFamily="34" charset="0"/>
              <a:cs typeface="Arial" pitchFamily="34" charset="0"/>
            </a:endParaRPr>
          </a:p>
          <a:p>
            <a:r>
              <a:rPr lang="it-IT" sz="2000" dirty="0" smtClean="0">
                <a:latin typeface="Arial" pitchFamily="34" charset="0"/>
                <a:cs typeface="Arial" pitchFamily="34" charset="0"/>
              </a:rPr>
              <a:t>COMMISSARIO STRAORDINARIO DEL GOVERNO per il restauro della BASILICA </a:t>
            </a:r>
            <a:r>
              <a:rPr lang="it-IT" sz="2000" dirty="0" err="1" smtClean="0">
                <a:latin typeface="Arial" pitchFamily="34" charset="0"/>
                <a:cs typeface="Arial" pitchFamily="34" charset="0"/>
              </a:rPr>
              <a:t>DI</a:t>
            </a:r>
            <a:r>
              <a:rPr lang="it-IT" sz="2000" dirty="0" smtClean="0">
                <a:latin typeface="Arial" pitchFamily="34" charset="0"/>
                <a:cs typeface="Arial" pitchFamily="34" charset="0"/>
              </a:rPr>
              <a:t> SAN FRANCESCO ad ASSISI: </a:t>
            </a:r>
            <a:r>
              <a:rPr lang="it-IT" sz="2000" b="1" dirty="0" smtClean="0">
                <a:solidFill>
                  <a:schemeClr val="accent1">
                    <a:lumMod val="50000"/>
                  </a:schemeClr>
                </a:solidFill>
                <a:latin typeface="Arial" pitchFamily="34" charset="0"/>
                <a:cs typeface="Arial" pitchFamily="34" charset="0"/>
              </a:rPr>
              <a:t>PROF. ANTONIO PAOLUCCI</a:t>
            </a:r>
          </a:p>
          <a:p>
            <a:pPr algn="ctr"/>
            <a:endParaRPr lang="it-IT"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Rettangolo 4"/>
          <p:cNvSpPr/>
          <p:nvPr/>
        </p:nvSpPr>
        <p:spPr>
          <a:xfrm>
            <a:off x="428596" y="214290"/>
            <a:ext cx="8286808" cy="2246769"/>
          </a:xfrm>
          <a:prstGeom prst="rect">
            <a:avLst/>
          </a:prstGeom>
        </p:spPr>
        <p:txBody>
          <a:bodyPr wrap="square">
            <a:spAutoFit/>
          </a:bodyPr>
          <a:lstStyle/>
          <a:p>
            <a:pPr algn="just"/>
            <a:r>
              <a:rPr lang="it-IT" sz="2800" dirty="0" smtClean="0">
                <a:latin typeface="Arial" pitchFamily="34" charset="0"/>
                <a:cs typeface="Arial" pitchFamily="34" charset="0"/>
              </a:rPr>
              <a:t>Il rilevamento analitico dei danni, eseguito dall’Ufficio del Vice Commissario, comprende </a:t>
            </a:r>
            <a:r>
              <a:rPr lang="it-IT" sz="2800" b="1" dirty="0" smtClean="0">
                <a:latin typeface="Arial" pitchFamily="34" charset="0"/>
                <a:cs typeface="Arial" pitchFamily="34" charset="0"/>
              </a:rPr>
              <a:t>1827 edifici pubblici o equiparati tali e 479 edifici privati</a:t>
            </a:r>
            <a:r>
              <a:rPr lang="it-IT" sz="2800" dirty="0" smtClean="0">
                <a:latin typeface="Arial" pitchFamily="34" charset="0"/>
                <a:cs typeface="Arial" pitchFamily="34" charset="0"/>
              </a:rPr>
              <a:t>, per un costo complessivo che </a:t>
            </a:r>
            <a:r>
              <a:rPr lang="it-IT" sz="2800" b="1" dirty="0" smtClean="0">
                <a:latin typeface="Arial" pitchFamily="34" charset="0"/>
                <a:cs typeface="Arial" pitchFamily="34" charset="0"/>
              </a:rPr>
              <a:t>supera i 1.000 milioni di Euro. </a:t>
            </a:r>
            <a:endParaRPr lang="it-IT" sz="2800" dirty="0" smtClean="0">
              <a:latin typeface="Arial" pitchFamily="34" charset="0"/>
              <a:cs typeface="Arial" pitchFamily="34" charset="0"/>
            </a:endParaRPr>
          </a:p>
        </p:txBody>
      </p:sp>
      <p:pic>
        <p:nvPicPr>
          <p:cNvPr id="4098" name="Picture 2" descr="C:\Users\gciancabilla\Desktop\Documenti Giacomo\GIACOMO\UFFICIO\CD\PIR SIMONE\COMUNI\NoceraU\NoceraUCS\NoceraUCSEd11_1.jpg"/>
          <p:cNvPicPr>
            <a:picLocks noChangeAspect="1" noChangeArrowheads="1"/>
          </p:cNvPicPr>
          <p:nvPr/>
        </p:nvPicPr>
        <p:blipFill>
          <a:blip r:embed="rId2"/>
          <a:srcRect/>
          <a:stretch>
            <a:fillRect/>
          </a:stretch>
        </p:blipFill>
        <p:spPr bwMode="auto">
          <a:xfrm>
            <a:off x="714348" y="2857497"/>
            <a:ext cx="2289546" cy="3192465"/>
          </a:xfrm>
          <a:prstGeom prst="rect">
            <a:avLst/>
          </a:prstGeom>
          <a:ln>
            <a:noFill/>
          </a:ln>
          <a:effectLst>
            <a:outerShdw blurRad="292100" dist="139700" dir="2700000" algn="tl" rotWithShape="0">
              <a:srgbClr val="333333">
                <a:alpha val="65000"/>
              </a:srgbClr>
            </a:outerShdw>
          </a:effectLst>
        </p:spPr>
      </p:pic>
      <p:pic>
        <p:nvPicPr>
          <p:cNvPr id="4099" name="Picture 3" descr="C:\Users\gciancabilla\Desktop\Documenti Giacomo\GIACOMO\UFFICIO\CD\PIR SIMONE\COMUNI\NoceraU\NoceraUCS\NoceraUCSEd18_1.jpg"/>
          <p:cNvPicPr>
            <a:picLocks noChangeAspect="1" noChangeArrowheads="1"/>
          </p:cNvPicPr>
          <p:nvPr/>
        </p:nvPicPr>
        <p:blipFill>
          <a:blip r:embed="rId3"/>
          <a:srcRect/>
          <a:stretch>
            <a:fillRect/>
          </a:stretch>
        </p:blipFill>
        <p:spPr bwMode="auto">
          <a:xfrm>
            <a:off x="3214678" y="2857497"/>
            <a:ext cx="2098423" cy="3214710"/>
          </a:xfrm>
          <a:prstGeom prst="rect">
            <a:avLst/>
          </a:prstGeom>
          <a:ln>
            <a:noFill/>
          </a:ln>
          <a:effectLst>
            <a:outerShdw blurRad="292100" dist="139700" dir="2700000" algn="tl" rotWithShape="0">
              <a:srgbClr val="333333">
                <a:alpha val="65000"/>
              </a:srgbClr>
            </a:outerShdw>
          </a:effectLst>
        </p:spPr>
      </p:pic>
      <p:pic>
        <p:nvPicPr>
          <p:cNvPr id="4101" name="Picture 5" descr="C:\Users\gciancabilla\Desktop\Documenti Giacomo\GIACOMO\UFFICIO\CD\PIR SIMONE\COMUNI\Assisi\AssisiCS1\AssisiCS1Ed20_1.jpg"/>
          <p:cNvPicPr>
            <a:picLocks noChangeAspect="1" noChangeArrowheads="1"/>
          </p:cNvPicPr>
          <p:nvPr/>
        </p:nvPicPr>
        <p:blipFill>
          <a:blip r:embed="rId4"/>
          <a:srcRect/>
          <a:stretch>
            <a:fillRect/>
          </a:stretch>
        </p:blipFill>
        <p:spPr bwMode="auto">
          <a:xfrm>
            <a:off x="5643570" y="2857496"/>
            <a:ext cx="2071702" cy="32446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i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4030</TotalTime>
  <Words>838</Words>
  <Application>Microsoft Office PowerPoint</Application>
  <PresentationFormat>Presentazione su schermo (4:3)</PresentationFormat>
  <Paragraphs>47</Paragraphs>
  <Slides>19</Slides>
  <Notes>6</Notes>
  <HiddenSlides>0</HiddenSlides>
  <MMClips>0</MMClips>
  <ScaleCrop>false</ScaleCrop>
  <HeadingPairs>
    <vt:vector size="6" baseType="variant">
      <vt:variant>
        <vt:lpstr>Tema</vt:lpstr>
      </vt:variant>
      <vt:variant>
        <vt:i4>1</vt:i4>
      </vt:variant>
      <vt:variant>
        <vt:lpstr>Server OLE incorporati</vt:lpstr>
      </vt:variant>
      <vt:variant>
        <vt:i4>0</vt:i4>
      </vt:variant>
      <vt:variant>
        <vt:lpstr>Titoli diapositive</vt:lpstr>
      </vt:variant>
      <vt:variant>
        <vt:i4>19</vt:i4>
      </vt:variant>
    </vt:vector>
  </HeadingPairs>
  <TitlesOfParts>
    <vt:vector size="20"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gciancabilla</dc:creator>
  <cp:lastModifiedBy>Battoni Filippo</cp:lastModifiedBy>
  <cp:revision>406</cp:revision>
  <dcterms:created xsi:type="dcterms:W3CDTF">2011-08-19T06:43:09Z</dcterms:created>
  <dcterms:modified xsi:type="dcterms:W3CDTF">2013-03-25T12:50:43Z</dcterms:modified>
</cp:coreProperties>
</file>