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34"/>
  </p:notesMasterIdLst>
  <p:sldIdLst>
    <p:sldId id="256" r:id="rId5"/>
    <p:sldId id="309" r:id="rId6"/>
    <p:sldId id="343" r:id="rId7"/>
    <p:sldId id="322" r:id="rId8"/>
    <p:sldId id="357" r:id="rId9"/>
    <p:sldId id="323" r:id="rId10"/>
    <p:sldId id="340" r:id="rId11"/>
    <p:sldId id="341" r:id="rId12"/>
    <p:sldId id="277" r:id="rId13"/>
    <p:sldId id="278" r:id="rId14"/>
    <p:sldId id="279" r:id="rId15"/>
    <p:sldId id="378" r:id="rId16"/>
    <p:sldId id="371" r:id="rId17"/>
    <p:sldId id="370" r:id="rId18"/>
    <p:sldId id="372" r:id="rId19"/>
    <p:sldId id="379" r:id="rId20"/>
    <p:sldId id="380" r:id="rId21"/>
    <p:sldId id="381" r:id="rId22"/>
    <p:sldId id="383" r:id="rId23"/>
    <p:sldId id="382" r:id="rId24"/>
    <p:sldId id="384" r:id="rId25"/>
    <p:sldId id="376" r:id="rId26"/>
    <p:sldId id="386" r:id="rId27"/>
    <p:sldId id="388" r:id="rId28"/>
    <p:sldId id="387" r:id="rId29"/>
    <p:sldId id="389" r:id="rId30"/>
    <p:sldId id="353" r:id="rId31"/>
    <p:sldId id="365" r:id="rId32"/>
    <p:sldId id="289" r:id="rId33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3004"/>
    <a:srgbClr val="E84D0E"/>
    <a:srgbClr val="5B9CA5"/>
    <a:srgbClr val="674616"/>
    <a:srgbClr val="008000"/>
    <a:srgbClr val="0066FF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8" autoAdjust="0"/>
    <p:restoredTop sz="86462" autoAdjust="0"/>
  </p:normalViewPr>
  <p:slideViewPr>
    <p:cSldViewPr>
      <p:cViewPr varScale="1">
        <p:scale>
          <a:sx n="83" d="100"/>
          <a:sy n="83" d="100"/>
        </p:scale>
        <p:origin x="108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3A2045-0B53-4272-995F-2A25954855F5}" type="datetimeFigureOut">
              <a:rPr lang="it-IT" smtClean="0"/>
              <a:pPr/>
              <a:t>11/06/2018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00BB23-69D9-460E-BF35-2A89D50A773E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01272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22569F6-35F1-45D6-8ED1-F2399D23C7FE}" type="datetimeFigureOut">
              <a:rPr lang="it-IT" smtClean="0"/>
              <a:pPr/>
              <a:t>11/06/2018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D4E29BC-0186-40D0-9FCE-F157AE3E6B36}" type="slidenum">
              <a:rPr lang="it-IT" smtClean="0"/>
              <a:pPr/>
              <a:t>‹N›</a:t>
            </a:fld>
            <a:endParaRPr lang="it-IT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569F6-35F1-45D6-8ED1-F2399D23C7FE}" type="datetimeFigureOut">
              <a:rPr lang="it-IT" smtClean="0"/>
              <a:pPr/>
              <a:t>11/06/2018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E29BC-0186-40D0-9FCE-F157AE3E6B36}" type="slidenum">
              <a:rPr lang="it-IT" smtClean="0"/>
              <a:pPr/>
              <a:t>‹N›</a:t>
            </a:fld>
            <a:endParaRPr lang="it-IT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569F6-35F1-45D6-8ED1-F2399D23C7FE}" type="datetimeFigureOut">
              <a:rPr lang="it-IT" smtClean="0"/>
              <a:pPr/>
              <a:t>11/06/2018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E29BC-0186-40D0-9FCE-F157AE3E6B36}" type="slidenum">
              <a:rPr lang="it-IT" smtClean="0"/>
              <a:pPr/>
              <a:t>‹N›</a:t>
            </a:fld>
            <a:endParaRPr lang="it-IT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569F6-35F1-45D6-8ED1-F2399D23C7FE}" type="datetimeFigureOut">
              <a:rPr lang="it-IT" smtClean="0"/>
              <a:pPr/>
              <a:t>11/06/2018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E29BC-0186-40D0-9FCE-F157AE3E6B36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569F6-35F1-45D6-8ED1-F2399D23C7FE}" type="datetimeFigureOut">
              <a:rPr lang="it-IT" smtClean="0"/>
              <a:pPr/>
              <a:t>11/06/2018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E29BC-0186-40D0-9FCE-F157AE3E6B3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569F6-35F1-45D6-8ED1-F2399D23C7FE}" type="datetimeFigureOut">
              <a:rPr lang="it-IT" smtClean="0"/>
              <a:pPr/>
              <a:t>11/06/2018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E29BC-0186-40D0-9FCE-F157AE3E6B36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569F6-35F1-45D6-8ED1-F2399D23C7FE}" type="datetimeFigureOut">
              <a:rPr lang="it-IT" smtClean="0"/>
              <a:pPr/>
              <a:t>11/06/2018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E29BC-0186-40D0-9FCE-F157AE3E6B36}" type="slidenum">
              <a:rPr lang="it-IT" smtClean="0"/>
              <a:pPr/>
              <a:t>‹N›</a:t>
            </a:fld>
            <a:endParaRPr lang="it-IT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569F6-35F1-45D6-8ED1-F2399D23C7FE}" type="datetimeFigureOut">
              <a:rPr lang="it-IT" smtClean="0"/>
              <a:pPr/>
              <a:t>11/06/2018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E29BC-0186-40D0-9FCE-F157AE3E6B36}" type="slidenum">
              <a:rPr lang="it-IT" smtClean="0"/>
              <a:pPr/>
              <a:t>‹N›</a:t>
            </a:fld>
            <a:endParaRPr lang="it-IT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569F6-35F1-45D6-8ED1-F2399D23C7FE}" type="datetimeFigureOut">
              <a:rPr lang="it-IT" smtClean="0"/>
              <a:pPr/>
              <a:t>11/06/2018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E29BC-0186-40D0-9FCE-F157AE3E6B3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569F6-35F1-45D6-8ED1-F2399D23C7FE}" type="datetimeFigureOut">
              <a:rPr lang="it-IT" smtClean="0"/>
              <a:pPr/>
              <a:t>11/06/2018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E29BC-0186-40D0-9FCE-F157AE3E6B3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569F6-35F1-45D6-8ED1-F2399D23C7FE}" type="datetimeFigureOut">
              <a:rPr lang="it-IT" smtClean="0"/>
              <a:pPr/>
              <a:t>11/06/2018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E29BC-0186-40D0-9FCE-F157AE3E6B3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alphaModFix amt="22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C22569F6-35F1-45D6-8ED1-F2399D23C7FE}" type="datetimeFigureOut">
              <a:rPr lang="it-IT" smtClean="0"/>
              <a:pPr/>
              <a:t>11/06/2018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D4E29BC-0186-40D0-9FCE-F157AE3E6B36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territorio.regione.emilia-romagna.it/paesaggio/PTPR/strumenti-di-gestione-del-piano/norme-di-attuazione-del-ptpr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t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email.beniculturali.it/owa/redir.aspx?SURL=qhV1dmuPQvsmp-ndrozr6b-ejU_nmWnYy9fH0sicPwfGeCN9KeLTCG0AYQBpAGwAdABvADoAaQBsAGEAcgBpAGEALgBkAGkAYwBvAGMAYwBvAEAAYgBlAG4AaQBjAHUAbAB0AHUAcgBhAGwAaQAuAGkAdAA.&amp;URL=mailto:ilaria.dicocco@beniculturali.it" TargetMode="External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hyperlink" Target="https://email.beniculturali.it/owa/redir.aspx?SURL=a4UCqRJcUGj4pvbiOYsDxoNJsxkGvFnSERKRSk3_1IXGeCN9KeLTCGgAdAB0AHAAOgAvAC8AdwB3AHcALgBwAGEAdAByAGkAbQBvAG4AaQBvAGMAdQBsAHQAdQByAGEAbABlAC0AZQByAC4AaQB0AC8A&amp;URL=http://www.patrimonioculturale-er.it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1643050"/>
            <a:ext cx="9080898" cy="2428892"/>
          </a:xfrm>
        </p:spPr>
        <p:txBody>
          <a:bodyPr>
            <a:noAutofit/>
          </a:bodyPr>
          <a:lstStyle/>
          <a:p>
            <a:r>
              <a:rPr lang="it-IT" sz="4000" b="1" dirty="0">
                <a:solidFill>
                  <a:srgbClr val="9E3004"/>
                </a:solidFill>
              </a:rPr>
              <a:t>Studio sperimentale sulla rete escursionistica regionale come continuazione della viabilità storica: </a:t>
            </a:r>
            <a:br>
              <a:rPr lang="it-IT" sz="3200" b="1" dirty="0">
                <a:solidFill>
                  <a:srgbClr val="9E3004"/>
                </a:solidFill>
              </a:rPr>
            </a:br>
            <a:r>
              <a:rPr lang="it-IT" sz="2800" b="1" i="1" dirty="0">
                <a:solidFill>
                  <a:srgbClr val="9E3004"/>
                </a:solidFill>
              </a:rPr>
              <a:t>i risultati nei territori dei due parchi nazionali dell'Appennino Tosco Emiliano e delle Foreste Casentinesi</a:t>
            </a:r>
          </a:p>
        </p:txBody>
      </p:sp>
      <p:sp>
        <p:nvSpPr>
          <p:cNvPr id="4" name="Sottotitolo 3"/>
          <p:cNvSpPr>
            <a:spLocks noGrp="1"/>
          </p:cNvSpPr>
          <p:nvPr>
            <p:ph type="subTitle" idx="1"/>
          </p:nvPr>
        </p:nvSpPr>
        <p:spPr>
          <a:xfrm>
            <a:off x="1043608" y="4833566"/>
            <a:ext cx="7128792" cy="1752600"/>
          </a:xfrm>
        </p:spPr>
        <p:txBody>
          <a:bodyPr>
            <a:normAutofit/>
          </a:bodyPr>
          <a:lstStyle/>
          <a:p>
            <a:r>
              <a:rPr lang="it-IT" b="1" dirty="0"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rgbClr val="E84D0E"/>
                </a:solidFill>
                <a:effectLst/>
              </a:rPr>
              <a:t>Sabina Magrini - </a:t>
            </a:r>
            <a:r>
              <a:rPr lang="it-IT" b="1" dirty="0"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rgbClr val="E84D0E"/>
                </a:solidFill>
                <a:effectLst/>
                <a:latin typeface="+mj-lt"/>
                <a:ea typeface="+mj-ea"/>
                <a:cs typeface="+mj-cs"/>
              </a:rPr>
              <a:t>Ilaria Di Cocco </a:t>
            </a:r>
            <a:r>
              <a:rPr lang="it-IT" b="1" dirty="0"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rgbClr val="E84D0E"/>
                </a:solidFill>
                <a:effectLst/>
              </a:rPr>
              <a:t>– Vinicio </a:t>
            </a:r>
            <a:r>
              <a:rPr lang="it-IT" b="1" dirty="0" err="1"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rgbClr val="E84D0E"/>
                </a:solidFill>
                <a:effectLst/>
              </a:rPr>
              <a:t>Ruggieri</a:t>
            </a:r>
            <a:endParaRPr lang="it-IT" b="1" dirty="0">
              <a:ln w="3175">
                <a:solidFill>
                  <a:schemeClr val="tx1">
                    <a:alpha val="65000"/>
                  </a:schemeClr>
                </a:solidFill>
              </a:ln>
              <a:solidFill>
                <a:srgbClr val="E84D0E"/>
              </a:solidFill>
              <a:effectLst/>
              <a:latin typeface="+mj-lt"/>
              <a:ea typeface="+mj-ea"/>
              <a:cs typeface="+mj-cs"/>
            </a:endParaRPr>
          </a:p>
        </p:txBody>
      </p:sp>
      <p:pic>
        <p:nvPicPr>
          <p:cNvPr id="7" name="Immagine 6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339" y="116632"/>
            <a:ext cx="2195736" cy="476672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9" name="Rettangolo 8"/>
          <p:cNvSpPr/>
          <p:nvPr/>
        </p:nvSpPr>
        <p:spPr>
          <a:xfrm>
            <a:off x="0" y="6062946"/>
            <a:ext cx="543609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b="1" dirty="0">
                <a:solidFill>
                  <a:srgbClr val="FFCC00"/>
                </a:solidFill>
              </a:rPr>
              <a:t> </a:t>
            </a: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848" y="6062946"/>
            <a:ext cx="1216191" cy="715499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49953" y="6223696"/>
            <a:ext cx="2564682" cy="559894"/>
          </a:xfrm>
          <a:prstGeom prst="rect">
            <a:avLst/>
          </a:prstGeom>
        </p:spPr>
      </p:pic>
      <p:pic>
        <p:nvPicPr>
          <p:cNvPr id="1026" name="Picture 2" descr="Cai Emilia Romagn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264" y="27384"/>
            <a:ext cx="2124028" cy="593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4796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magine 12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15616" y="0"/>
            <a:ext cx="6912768" cy="6858000"/>
          </a:xfrm>
          <a:prstGeom prst="rect">
            <a:avLst/>
          </a:prstGeom>
          <a:ln>
            <a:solidFill>
              <a:srgbClr val="996633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4" name="Connettore 2 3"/>
          <p:cNvCxnSpPr/>
          <p:nvPr/>
        </p:nvCxnSpPr>
        <p:spPr>
          <a:xfrm flipH="1">
            <a:off x="5053965" y="2052087"/>
            <a:ext cx="524510" cy="7620"/>
          </a:xfrm>
          <a:prstGeom prst="straightConnector1">
            <a:avLst/>
          </a:prstGeom>
          <a:ln w="28575">
            <a:solidFill>
              <a:srgbClr val="E84D0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asella di testo 2"/>
          <p:cNvSpPr txBox="1">
            <a:spLocks noChangeArrowheads="1"/>
          </p:cNvSpPr>
          <p:nvPr/>
        </p:nvSpPr>
        <p:spPr bwMode="auto">
          <a:xfrm>
            <a:off x="5578475" y="1916832"/>
            <a:ext cx="2233930" cy="285750"/>
          </a:xfrm>
          <a:prstGeom prst="rect">
            <a:avLst/>
          </a:prstGeom>
          <a:solidFill>
            <a:srgbClr val="FFFFFF"/>
          </a:solidFill>
          <a:ln w="9525">
            <a:solidFill>
              <a:srgbClr val="E84D0E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it-IT" sz="1100">
                <a:solidFill>
                  <a:srgbClr val="E84D0E"/>
                </a:solidFill>
                <a:effectLst/>
                <a:latin typeface="Calibri"/>
                <a:ea typeface="Calibri"/>
                <a:cs typeface="Times New Roman"/>
              </a:rPr>
              <a:t>Informazioni di base sul sentiero</a:t>
            </a:r>
          </a:p>
        </p:txBody>
      </p:sp>
      <p:cxnSp>
        <p:nvCxnSpPr>
          <p:cNvPr id="6" name="Connettore 2 5"/>
          <p:cNvCxnSpPr/>
          <p:nvPr/>
        </p:nvCxnSpPr>
        <p:spPr>
          <a:xfrm flipH="1">
            <a:off x="4551680" y="4149080"/>
            <a:ext cx="524510" cy="7620"/>
          </a:xfrm>
          <a:prstGeom prst="straightConnector1">
            <a:avLst/>
          </a:prstGeom>
          <a:ln w="28575">
            <a:solidFill>
              <a:srgbClr val="E84D0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2 6"/>
          <p:cNvCxnSpPr/>
          <p:nvPr/>
        </p:nvCxnSpPr>
        <p:spPr>
          <a:xfrm flipH="1">
            <a:off x="5675367" y="5021540"/>
            <a:ext cx="524510" cy="7620"/>
          </a:xfrm>
          <a:prstGeom prst="straightConnector1">
            <a:avLst/>
          </a:prstGeom>
          <a:ln w="28575">
            <a:solidFill>
              <a:srgbClr val="E84D0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asella di testo 2"/>
          <p:cNvSpPr txBox="1">
            <a:spLocks noChangeArrowheads="1"/>
          </p:cNvSpPr>
          <p:nvPr/>
        </p:nvSpPr>
        <p:spPr bwMode="auto">
          <a:xfrm>
            <a:off x="5075555" y="4013190"/>
            <a:ext cx="2798445" cy="285750"/>
          </a:xfrm>
          <a:prstGeom prst="rect">
            <a:avLst/>
          </a:prstGeom>
          <a:solidFill>
            <a:srgbClr val="FFFFFF"/>
          </a:solidFill>
          <a:ln w="9525">
            <a:solidFill>
              <a:srgbClr val="E84D0E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it-IT" sz="1100" dirty="0">
                <a:solidFill>
                  <a:srgbClr val="E84D0E"/>
                </a:solidFill>
                <a:effectLst/>
                <a:latin typeface="Calibri"/>
                <a:ea typeface="Calibri"/>
                <a:cs typeface="Times New Roman"/>
              </a:rPr>
              <a:t>Informazioni sull’accessibilità di ogni bene</a:t>
            </a:r>
          </a:p>
        </p:txBody>
      </p:sp>
      <p:sp>
        <p:nvSpPr>
          <p:cNvPr id="9" name="Casella di testo 2"/>
          <p:cNvSpPr txBox="1">
            <a:spLocks noChangeArrowheads="1"/>
          </p:cNvSpPr>
          <p:nvPr/>
        </p:nvSpPr>
        <p:spPr bwMode="auto">
          <a:xfrm>
            <a:off x="6182097" y="4884380"/>
            <a:ext cx="1494790" cy="285750"/>
          </a:xfrm>
          <a:prstGeom prst="rect">
            <a:avLst/>
          </a:prstGeom>
          <a:solidFill>
            <a:srgbClr val="FFFFFF"/>
          </a:solidFill>
          <a:ln w="9525">
            <a:solidFill>
              <a:srgbClr val="E84D0E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it-IT" sz="1100">
                <a:solidFill>
                  <a:srgbClr val="E84D0E"/>
                </a:solidFill>
                <a:effectLst/>
                <a:latin typeface="Calibri"/>
                <a:ea typeface="Calibri"/>
                <a:cs typeface="Times New Roman"/>
              </a:rPr>
              <a:t>Link interattivo</a:t>
            </a:r>
          </a:p>
        </p:txBody>
      </p:sp>
      <p:sp>
        <p:nvSpPr>
          <p:cNvPr id="10" name="Ovale 9"/>
          <p:cNvSpPr/>
          <p:nvPr/>
        </p:nvSpPr>
        <p:spPr>
          <a:xfrm>
            <a:off x="6444669" y="6525344"/>
            <a:ext cx="969645" cy="436880"/>
          </a:xfrm>
          <a:prstGeom prst="ellipse">
            <a:avLst/>
          </a:prstGeom>
          <a:noFill/>
          <a:ln w="19050">
            <a:solidFill>
              <a:srgbClr val="E84D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>
              <a:solidFill>
                <a:srgbClr val="E84D0E"/>
              </a:solidFill>
            </a:endParaRPr>
          </a:p>
        </p:txBody>
      </p:sp>
      <p:cxnSp>
        <p:nvCxnSpPr>
          <p:cNvPr id="11" name="Connettore 2 10"/>
          <p:cNvCxnSpPr>
            <a:endCxn id="10" idx="0"/>
          </p:cNvCxnSpPr>
          <p:nvPr/>
        </p:nvCxnSpPr>
        <p:spPr>
          <a:xfrm flipH="1">
            <a:off x="6929492" y="6116321"/>
            <a:ext cx="234796" cy="409023"/>
          </a:xfrm>
          <a:prstGeom prst="straightConnector1">
            <a:avLst/>
          </a:prstGeom>
          <a:ln w="28575">
            <a:solidFill>
              <a:srgbClr val="E84D0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asella di testo 2"/>
          <p:cNvSpPr txBox="1">
            <a:spLocks noChangeArrowheads="1"/>
          </p:cNvSpPr>
          <p:nvPr/>
        </p:nvSpPr>
        <p:spPr bwMode="auto">
          <a:xfrm>
            <a:off x="6514147" y="5822315"/>
            <a:ext cx="2122170" cy="285750"/>
          </a:xfrm>
          <a:prstGeom prst="rect">
            <a:avLst/>
          </a:prstGeom>
          <a:solidFill>
            <a:srgbClr val="FFFFFF"/>
          </a:solidFill>
          <a:ln w="9525">
            <a:solidFill>
              <a:srgbClr val="E84D0E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it-IT" sz="1100">
                <a:solidFill>
                  <a:srgbClr val="E84D0E"/>
                </a:solidFill>
                <a:effectLst/>
                <a:latin typeface="Calibri"/>
                <a:ea typeface="Calibri"/>
                <a:cs typeface="Times New Roman"/>
              </a:rPr>
              <a:t>Versione scaricabile e stampabile</a:t>
            </a:r>
          </a:p>
        </p:txBody>
      </p:sp>
    </p:spTree>
    <p:extLst>
      <p:ext uri="{BB962C8B-B14F-4D97-AF65-F5344CB8AC3E}">
        <p14:creationId xmlns:p14="http://schemas.microsoft.com/office/powerpoint/2010/main" val="15485187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1635" y="1700808"/>
            <a:ext cx="7402773" cy="5139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701824"/>
            <a:ext cx="9144000" cy="1143000"/>
          </a:xfrm>
        </p:spPr>
        <p:txBody>
          <a:bodyPr>
            <a:noAutofit/>
          </a:bodyPr>
          <a:lstStyle/>
          <a:p>
            <a:r>
              <a:rPr lang="it-IT" sz="1200" b="1" dirty="0">
                <a:solidFill>
                  <a:srgbClr val="9E3004"/>
                </a:solidFill>
              </a:rPr>
              <a:t>La collaborazione tra il Segretariato e la Delegazione regionale CAI coinvolge tutti i soci affinché inviino segnalazioni dei beni non censiti e foto di tutto il patrimonio</a:t>
            </a:r>
            <a:r>
              <a:rPr lang="it-IT" sz="1200" dirty="0">
                <a:solidFill>
                  <a:srgbClr val="9E3004"/>
                </a:solidFill>
              </a:rPr>
              <a:t>.</a:t>
            </a:r>
            <a:br>
              <a:rPr lang="it-IT" sz="1200" dirty="0">
                <a:solidFill>
                  <a:srgbClr val="9E3004"/>
                </a:solidFill>
              </a:rPr>
            </a:br>
            <a:r>
              <a:rPr lang="it-IT" sz="1200" dirty="0">
                <a:solidFill>
                  <a:srgbClr val="9E3004"/>
                </a:solidFill>
              </a:rPr>
              <a:t>L’attività, </a:t>
            </a:r>
            <a:r>
              <a:rPr lang="it-IT" sz="1200" b="1" dirty="0">
                <a:solidFill>
                  <a:srgbClr val="9E3004"/>
                </a:solidFill>
              </a:rPr>
              <a:t>in due anni</a:t>
            </a:r>
            <a:r>
              <a:rPr lang="it-IT" sz="1200" dirty="0">
                <a:solidFill>
                  <a:srgbClr val="9E3004"/>
                </a:solidFill>
              </a:rPr>
              <a:t>, ha portato a più di </a:t>
            </a:r>
            <a:r>
              <a:rPr lang="it-IT" sz="1200" b="1" dirty="0">
                <a:solidFill>
                  <a:srgbClr val="9E3004"/>
                </a:solidFill>
              </a:rPr>
              <a:t>2500 segnalazioni</a:t>
            </a:r>
            <a:r>
              <a:rPr lang="it-IT" sz="1200" dirty="0">
                <a:solidFill>
                  <a:srgbClr val="9E3004"/>
                </a:solidFill>
              </a:rPr>
              <a:t> con cui i soci CAI hanno inviato informazioni e una o più foto, per un totale di più di </a:t>
            </a:r>
            <a:r>
              <a:rPr lang="it-IT" sz="1200" b="1" dirty="0">
                <a:solidFill>
                  <a:srgbClr val="9E3004"/>
                </a:solidFill>
              </a:rPr>
              <a:t>4000 foto del patrimonio diffuso meno conosciuto, specialmente dai territori montani</a:t>
            </a:r>
            <a:r>
              <a:rPr lang="it-IT" sz="1200" dirty="0">
                <a:solidFill>
                  <a:srgbClr val="9E3004"/>
                </a:solidFill>
              </a:rPr>
              <a:t> e si sono sentiti parte attiva nella documentazione e tutela del patrimonio culturale toccato dai sentieri, e nel testimoniare e valorizzare tramite esso anche il valore storico del sentiero stesso, nell’ottica di ulteriori iniziative di tutela come viabilità storica e di promozione nella riscoperta dei cammini. Per questi motivi tale collaborazione è stata proposta dalla delegazione regionale del CAI al proprio coordinamento nazionale come </a:t>
            </a:r>
            <a:r>
              <a:rPr lang="it-IT" sz="1200" b="1" dirty="0">
                <a:solidFill>
                  <a:srgbClr val="9E3004"/>
                </a:solidFill>
              </a:rPr>
              <a:t>possibile progetto pilota di attuazione del protocollo d’intesa CAI-MIBACT</a:t>
            </a:r>
            <a:br>
              <a:rPr lang="it-IT" sz="1200" b="1" dirty="0">
                <a:solidFill>
                  <a:srgbClr val="9E3004"/>
                </a:solidFill>
              </a:rPr>
            </a:br>
            <a:br>
              <a:rPr lang="it-IT" sz="1200" dirty="0">
                <a:solidFill>
                  <a:srgbClr val="9E3004"/>
                </a:solidFill>
              </a:rPr>
            </a:br>
            <a:br>
              <a:rPr lang="it-IT" sz="1200" dirty="0">
                <a:solidFill>
                  <a:srgbClr val="9E3004"/>
                </a:solidFill>
              </a:rPr>
            </a:br>
            <a:br>
              <a:rPr lang="it-IT" sz="1200" dirty="0">
                <a:solidFill>
                  <a:srgbClr val="9E3004"/>
                </a:solidFill>
              </a:rPr>
            </a:br>
            <a:endParaRPr lang="it-IT" sz="1200" dirty="0">
              <a:solidFill>
                <a:srgbClr val="9E3004"/>
              </a:solidFill>
            </a:endParaRPr>
          </a:p>
        </p:txBody>
      </p:sp>
      <p:sp>
        <p:nvSpPr>
          <p:cNvPr id="5" name="Ovale 4"/>
          <p:cNvSpPr/>
          <p:nvPr/>
        </p:nvSpPr>
        <p:spPr>
          <a:xfrm>
            <a:off x="5148064" y="2420888"/>
            <a:ext cx="720080" cy="504056"/>
          </a:xfrm>
          <a:prstGeom prst="ellipse">
            <a:avLst/>
          </a:prstGeom>
          <a:noFill/>
          <a:ln>
            <a:solidFill>
              <a:srgbClr val="E84D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31768">
            <a:off x="5539638" y="1327604"/>
            <a:ext cx="2971011" cy="5281796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42073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1560" y="2132856"/>
            <a:ext cx="3934544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800" b="1" dirty="0">
                <a:solidFill>
                  <a:srgbClr val="9E3004"/>
                </a:solidFill>
              </a:rPr>
              <a:t>Articolo Corriere della Sera</a:t>
            </a:r>
            <a:br>
              <a:rPr lang="it-IT" sz="2000" dirty="0">
                <a:solidFill>
                  <a:srgbClr val="9E3004"/>
                </a:solidFill>
              </a:rPr>
            </a:br>
            <a:r>
              <a:rPr lang="it-IT" sz="2000" dirty="0">
                <a:solidFill>
                  <a:srgbClr val="9E3004"/>
                </a:solidFill>
              </a:rPr>
              <a:t>http://buonenotizie.corriere.it/2017/05/02/sullappennino-a-caccia-di-beni-storici/?refresh_ce-cp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60032" y="2708920"/>
            <a:ext cx="3873585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ttangolo 1"/>
          <p:cNvSpPr/>
          <p:nvPr/>
        </p:nvSpPr>
        <p:spPr>
          <a:xfrm>
            <a:off x="5004048" y="3933056"/>
            <a:ext cx="3600400" cy="1368152"/>
          </a:xfrm>
          <a:prstGeom prst="rect">
            <a:avLst/>
          </a:prstGeom>
          <a:noFill/>
          <a:ln>
            <a:solidFill>
              <a:srgbClr val="E84D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CasellaDiTesto 3"/>
          <p:cNvSpPr txBox="1"/>
          <p:nvPr/>
        </p:nvSpPr>
        <p:spPr>
          <a:xfrm>
            <a:off x="323528" y="2348880"/>
            <a:ext cx="8568952" cy="2862322"/>
          </a:xfrm>
          <a:prstGeom prst="rect">
            <a:avLst/>
          </a:prstGeom>
          <a:solidFill>
            <a:schemeClr val="bg1"/>
          </a:solidFill>
          <a:ln>
            <a:solidFill>
              <a:srgbClr val="E84D0E"/>
            </a:solidFill>
          </a:ln>
        </p:spPr>
        <p:txBody>
          <a:bodyPr wrap="square" rtlCol="0">
            <a:spAutoFit/>
          </a:bodyPr>
          <a:lstStyle/>
          <a:p>
            <a:r>
              <a:rPr lang="it-IT" dirty="0"/>
              <a:t>Ma ciò che più conta, in questo inedito percorso, non è solo aver valorizzato uno strumento nato per un evento drammatico come il terremoto trasformandolo una nuova opportunità per il territorio. E non è neppure l’utilizzo pubblico degli open data, che oltre ad agevolare le pubbliche amministrazioni servirà anche come incentivo per lo sviluppo del turismo sostenibile. </a:t>
            </a:r>
            <a:r>
              <a:rPr lang="it-I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No, il merito più grande di questa iniziativa è riconoscere i sentieri in quanto tali come bene storico e culturale. Segni dell’uomo incastonati in quelle opere geniali e sublimi della natura che sono le montagne. </a:t>
            </a:r>
            <a:r>
              <a:rPr lang="it-IT" dirty="0"/>
              <a:t>Un’altra delle tante meraviglie del paesaggio che ci regalano le terre alte del Belpaese. Per goderne è sufficiente camminare a occhi aperti.</a:t>
            </a:r>
          </a:p>
        </p:txBody>
      </p:sp>
    </p:spTree>
    <p:extLst>
      <p:ext uri="{BB962C8B-B14F-4D97-AF65-F5344CB8AC3E}">
        <p14:creationId xmlns:p14="http://schemas.microsoft.com/office/powerpoint/2010/main" val="1274785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it-IT" sz="4000" i="1" dirty="0">
                <a:solidFill>
                  <a:srgbClr val="9E3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Riconoscimento e tutela della viabilità storica perpetuata dai sentieri</a:t>
            </a:r>
            <a:endParaRPr lang="it-IT" sz="4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>
                <a:solidFill>
                  <a:srgbClr val="9E3004"/>
                </a:solidFill>
              </a:rPr>
              <a:t>Un grande tema</a:t>
            </a:r>
          </a:p>
        </p:txBody>
      </p:sp>
    </p:spTree>
    <p:extLst>
      <p:ext uri="{BB962C8B-B14F-4D97-AF65-F5344CB8AC3E}">
        <p14:creationId xmlns:p14="http://schemas.microsoft.com/office/powerpoint/2010/main" val="547688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>
                <a:solidFill>
                  <a:srgbClr val="9E3004"/>
                </a:solidFill>
              </a:rPr>
              <a:t>Collaborazione con il CAI di Parma</a:t>
            </a:r>
            <a:endParaRPr lang="it-IT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59"/>
          <a:stretch/>
        </p:blipFill>
        <p:spPr bwMode="auto">
          <a:xfrm>
            <a:off x="1547664" y="2156729"/>
            <a:ext cx="5994222" cy="4512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47664" y="2132856"/>
            <a:ext cx="5998196" cy="4622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156" t="11365" r="29954" b="6972"/>
          <a:stretch/>
        </p:blipFill>
        <p:spPr bwMode="auto">
          <a:xfrm>
            <a:off x="1988415" y="260648"/>
            <a:ext cx="5175873" cy="646072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2131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>
                <a:solidFill>
                  <a:srgbClr val="9E3004"/>
                </a:solidFill>
              </a:rPr>
              <a:t>Sperimentazione sui due Parchi Nazionali</a:t>
            </a:r>
          </a:p>
        </p:txBody>
      </p:sp>
      <p:sp>
        <p:nvSpPr>
          <p:cNvPr id="4" name="Segnaposto contenuto 1"/>
          <p:cNvSpPr txBox="1">
            <a:spLocks/>
          </p:cNvSpPr>
          <p:nvPr/>
        </p:nvSpPr>
        <p:spPr>
          <a:xfrm>
            <a:off x="762266" y="2204864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600" dirty="0">
                <a:solidFill>
                  <a:srgbClr val="9E3004"/>
                </a:solidFill>
              </a:rPr>
              <a:t>Parco Nazionale dell’Appennino Tosco Emiliano</a:t>
            </a:r>
          </a:p>
          <a:p>
            <a:r>
              <a:rPr lang="it-IT" sz="2600" dirty="0">
                <a:solidFill>
                  <a:srgbClr val="9E3004"/>
                </a:solidFill>
              </a:rPr>
              <a:t>Parco Nazionale delle Foreste Casentinesi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0" y="3356992"/>
            <a:ext cx="914400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>
                <a:hlinkClick r:id="rId2"/>
              </a:rPr>
              <a:t>Norme di attuazione PTPR Emilia-Romagna</a:t>
            </a:r>
            <a:r>
              <a:rPr lang="it-IT" dirty="0"/>
              <a:t> </a:t>
            </a:r>
            <a:r>
              <a:rPr lang="it-IT" i="1" dirty="0"/>
              <a:t>Art. 24</a:t>
            </a:r>
            <a:endParaRPr lang="it-IT" dirty="0"/>
          </a:p>
          <a:p>
            <a:pPr algn="just"/>
            <a:r>
              <a:rPr lang="it-IT" i="1" dirty="0"/>
              <a:t>Elementi di interesse storico-testimoniale</a:t>
            </a:r>
            <a:endParaRPr lang="it-IT" dirty="0"/>
          </a:p>
          <a:p>
            <a:pPr algn="just"/>
            <a:r>
              <a:rPr lang="it-IT" sz="1600" i="1" dirty="0"/>
              <a:t>1. (...)</a:t>
            </a:r>
            <a:endParaRPr lang="it-IT" sz="1600" dirty="0"/>
          </a:p>
          <a:p>
            <a:pPr algn="just"/>
            <a:r>
              <a:rPr lang="it-IT" sz="1600" i="1" dirty="0"/>
              <a:t>2. È fatto obbligo agli strumenti di pianificazione, di attuazione della pianificazione, di programmazione, regionali e </a:t>
            </a:r>
            <a:r>
              <a:rPr lang="it-IT" sz="1600" i="1" dirty="0" err="1"/>
              <a:t>subregionali</a:t>
            </a:r>
            <a:r>
              <a:rPr lang="it-IT" sz="1600" i="1" dirty="0"/>
              <a:t>, di individuare e di sottoporre a specifiche prescrizioni di tutela la viabilità storica. </a:t>
            </a:r>
            <a:r>
              <a:rPr lang="it-IT" sz="1600" b="1" i="1" dirty="0"/>
              <a:t>Si considera viabilità storica</a:t>
            </a:r>
            <a:r>
              <a:rPr lang="it-IT" sz="1600" i="1" dirty="0"/>
              <a:t> quella che risulta individuata nella cartografia del primo catasto dello stato nazionale per la parte più propriamente urbana, nonché </a:t>
            </a:r>
            <a:r>
              <a:rPr lang="it-IT" sz="1600" b="1" i="1" dirty="0"/>
              <a:t>quella individuata nella cartografia I.G.M. di primo impianto per la parte extraurbana</a:t>
            </a:r>
            <a:r>
              <a:rPr lang="it-IT" sz="1600" i="1" dirty="0"/>
              <a:t>. </a:t>
            </a:r>
            <a:r>
              <a:rPr lang="it-IT" sz="1600" i="1" u="sng" dirty="0"/>
              <a:t>Detta viabilità, comprensiva degli slarghi e delle piazze urbane, non può essere soppressa </a:t>
            </a:r>
            <a:r>
              <a:rPr lang="it-IT" sz="1600" i="1" u="sng" dirty="0" err="1"/>
              <a:t>nè</a:t>
            </a:r>
            <a:r>
              <a:rPr lang="it-IT" sz="1600" i="1" u="sng" dirty="0"/>
              <a:t> privatizzata o comunque alienata o chiusa </a:t>
            </a:r>
            <a:r>
              <a:rPr lang="it-IT" sz="1600" i="1" dirty="0"/>
              <a:t>salvo che per motivi di sicurezza e di pubblica incolumità. La viabilità storica urbana, comprensiva degli slarghi e delle piazze, ricadente nelle zone A e B dei piani regolatori generali, è regolata dalla disciplina particolareggiata prevista nei medesimi piani per le zone storiche, con particolare riferimento alla sagoma ed ai tracciati. </a:t>
            </a:r>
            <a:r>
              <a:rPr lang="it-IT" sz="1600" i="1" u="sng" dirty="0"/>
              <a:t>La viabilità storica extraurbana va tutelata sia per quanto concerne gli aspetti strutturali sia per quanto attiene l'arredo e le pertinenze</a:t>
            </a:r>
            <a:r>
              <a:rPr lang="it-IT" sz="1600" i="1" dirty="0"/>
              <a:t>.</a:t>
            </a:r>
            <a:endParaRPr lang="it-IT" sz="1600" dirty="0"/>
          </a:p>
          <a:p>
            <a:pPr algn="just"/>
            <a:r>
              <a:rPr lang="it-IT" dirty="0"/>
              <a:t> </a:t>
            </a:r>
          </a:p>
          <a:p>
            <a:pPr algn="just"/>
            <a:endParaRPr lang="it-IT" dirty="0">
              <a:solidFill>
                <a:srgbClr val="9E300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960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Verifica della storicità dell’attuale rete escursionistica CAI</a:t>
            </a:r>
          </a:p>
          <a:p>
            <a:endParaRPr lang="it-IT" dirty="0"/>
          </a:p>
          <a:p>
            <a:endParaRPr lang="it-IT" dirty="0"/>
          </a:p>
          <a:p>
            <a:r>
              <a:rPr lang="it-IT" dirty="0"/>
              <a:t>Tutela e valorizzazione di questa rete</a:t>
            </a:r>
          </a:p>
          <a:p>
            <a:endParaRPr lang="it-IT" dirty="0"/>
          </a:p>
          <a:p>
            <a:endParaRPr lang="it-IT" dirty="0"/>
          </a:p>
          <a:p>
            <a:r>
              <a:rPr lang="it-IT" dirty="0"/>
              <a:t>Promozione della stessa ai fini di un turismo lento e sostenibile</a:t>
            </a: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Obiettivi</a:t>
            </a:r>
          </a:p>
        </p:txBody>
      </p:sp>
    </p:spTree>
    <p:extLst>
      <p:ext uri="{BB962C8B-B14F-4D97-AF65-F5344CB8AC3E}">
        <p14:creationId xmlns:p14="http://schemas.microsoft.com/office/powerpoint/2010/main" val="2137524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  <a:p>
            <a:r>
              <a:rPr lang="it-IT" dirty="0"/>
              <a:t>Analisi realizzata tramite il software </a:t>
            </a:r>
            <a:r>
              <a:rPr lang="it-IT" dirty="0" err="1"/>
              <a:t>QuantumGis</a:t>
            </a:r>
            <a:endParaRPr lang="it-IT" dirty="0"/>
          </a:p>
          <a:p>
            <a:endParaRPr lang="it-IT" dirty="0"/>
          </a:p>
          <a:p>
            <a:endParaRPr lang="it-IT" dirty="0"/>
          </a:p>
          <a:p>
            <a:r>
              <a:rPr lang="it-IT" dirty="0"/>
              <a:t>SR del progetto: WGS 84 - UTM 32N (32632)</a:t>
            </a: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Metodo di lavoro</a:t>
            </a:r>
          </a:p>
        </p:txBody>
      </p:sp>
    </p:spTree>
    <p:extLst>
      <p:ext uri="{BB962C8B-B14F-4D97-AF65-F5344CB8AC3E}">
        <p14:creationId xmlns:p14="http://schemas.microsoft.com/office/powerpoint/2010/main" val="36452588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0" y="0"/>
            <a:ext cx="9108504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it-IT" sz="2400" dirty="0">
              <a:solidFill>
                <a:schemeClr val="tx2"/>
              </a:solidFill>
            </a:endParaRPr>
          </a:p>
          <a:p>
            <a:pPr lvl="0" algn="ctr"/>
            <a:r>
              <a:rPr lang="it-IT" sz="2800" dirty="0">
                <a:solidFill>
                  <a:schemeClr val="tx2"/>
                </a:solidFill>
              </a:rPr>
              <a:t>Elementi cartografici utilizzati</a:t>
            </a:r>
          </a:p>
          <a:p>
            <a:pPr lvl="0"/>
            <a:endParaRPr lang="it-IT" dirty="0"/>
          </a:p>
          <a:p>
            <a:pPr lvl="0"/>
            <a:endParaRPr lang="it-IT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it-IT" dirty="0"/>
              <a:t>Cartografia IGM di primo e secondo impianto. </a:t>
            </a:r>
          </a:p>
          <a:p>
            <a:pPr lvl="0"/>
            <a:endParaRPr lang="it-IT" dirty="0"/>
          </a:p>
          <a:p>
            <a:pPr lvl="0"/>
            <a:r>
              <a:rPr lang="it-IT" dirty="0"/>
              <a:t> 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it-IT" dirty="0"/>
              <a:t>Carte storiche dei Ducati di Modena (1821) e Parma (1829); Carta Storica dello Stato Pontificio (1853). </a:t>
            </a:r>
          </a:p>
          <a:p>
            <a:r>
              <a:rPr lang="it-IT" dirty="0"/>
              <a:t> </a:t>
            </a:r>
          </a:p>
          <a:p>
            <a:endParaRPr lang="it-IT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it-IT" dirty="0" err="1"/>
              <a:t>Layer</a:t>
            </a:r>
            <a:r>
              <a:rPr lang="it-IT" dirty="0"/>
              <a:t> dei beni architettonici tutelati e </a:t>
            </a:r>
            <a:r>
              <a:rPr lang="it-IT" dirty="0" err="1"/>
              <a:t>layer</a:t>
            </a:r>
            <a:r>
              <a:rPr lang="it-IT" dirty="0"/>
              <a:t> delle segnalazioni ottenute tramite il </a:t>
            </a:r>
            <a:r>
              <a:rPr lang="it-IT" dirty="0" err="1"/>
              <a:t>WebGis</a:t>
            </a:r>
            <a:r>
              <a:rPr lang="it-IT" dirty="0"/>
              <a:t> del Patrimonio culturale e il CAI di Parma. </a:t>
            </a:r>
          </a:p>
          <a:p>
            <a:pPr lvl="0"/>
            <a:endParaRPr lang="it-IT" dirty="0"/>
          </a:p>
          <a:p>
            <a:pPr lvl="0"/>
            <a:r>
              <a:rPr lang="it-IT" dirty="0"/>
              <a:t> 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it-IT" dirty="0" err="1"/>
              <a:t>Layer</a:t>
            </a:r>
            <a:r>
              <a:rPr lang="it-IT" dirty="0"/>
              <a:t> della rete stradale e </a:t>
            </a:r>
            <a:r>
              <a:rPr lang="it-IT" dirty="0" err="1"/>
              <a:t>layer</a:t>
            </a:r>
            <a:r>
              <a:rPr lang="it-IT" dirty="0"/>
              <a:t> della sentieristica REER su base CAI. </a:t>
            </a:r>
          </a:p>
          <a:p>
            <a:pPr lvl="0"/>
            <a:endParaRPr lang="it-IT" dirty="0"/>
          </a:p>
          <a:p>
            <a:pPr lvl="0"/>
            <a:r>
              <a:rPr lang="it-IT" dirty="0"/>
              <a:t> 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it-IT" dirty="0"/>
              <a:t>WMS regionali di vario tipo (foto satellitari, CTR, confini dei parchi, ecc.).</a:t>
            </a:r>
          </a:p>
          <a:p>
            <a:endParaRPr lang="it-IT" dirty="0"/>
          </a:p>
          <a:p>
            <a:endParaRPr lang="it-I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Cartografia open source (OSM)</a:t>
            </a:r>
          </a:p>
        </p:txBody>
      </p:sp>
    </p:spTree>
    <p:extLst>
      <p:ext uri="{BB962C8B-B14F-4D97-AF65-F5344CB8AC3E}">
        <p14:creationId xmlns:p14="http://schemas.microsoft.com/office/powerpoint/2010/main" val="26131779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5877"/>
            <a:ext cx="9144000" cy="6466245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5877"/>
            <a:ext cx="9144000" cy="6466245"/>
          </a:xfrm>
          <a:prstGeom prst="rect">
            <a:avLst/>
          </a:prstGeom>
        </p:spPr>
      </p:pic>
      <p:pic>
        <p:nvPicPr>
          <p:cNvPr id="11" name="Immagine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5877"/>
            <a:ext cx="9144000" cy="6466245"/>
          </a:xfrm>
          <a:prstGeom prst="rect">
            <a:avLst/>
          </a:prstGeom>
        </p:spPr>
      </p:pic>
      <p:pic>
        <p:nvPicPr>
          <p:cNvPr id="12" name="Immagine 1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5877"/>
            <a:ext cx="9144000" cy="6466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026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Segnaposto contenuto 4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44613" y="1600200"/>
            <a:ext cx="6454775" cy="4525963"/>
          </a:xfrm>
        </p:spPr>
      </p:pic>
      <p:sp>
        <p:nvSpPr>
          <p:cNvPr id="10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rmAutofit/>
          </a:bodyPr>
          <a:lstStyle/>
          <a:p>
            <a:r>
              <a:rPr lang="it-IT" sz="2800" dirty="0">
                <a:solidFill>
                  <a:srgbClr val="9E3004"/>
                </a:solidFill>
              </a:rPr>
              <a:t>Dal sisma del 2012 il </a:t>
            </a:r>
            <a:r>
              <a:rPr lang="it-IT" sz="2800" dirty="0" err="1">
                <a:solidFill>
                  <a:srgbClr val="9E3004"/>
                </a:solidFill>
              </a:rPr>
              <a:t>MiBACT</a:t>
            </a:r>
            <a:r>
              <a:rPr lang="it-IT" sz="2800" dirty="0">
                <a:solidFill>
                  <a:srgbClr val="9E3004"/>
                </a:solidFill>
              </a:rPr>
              <a:t> in Emilia-Romagna si è dotato di una precisa mappatura dei beni culturali</a:t>
            </a:r>
          </a:p>
        </p:txBody>
      </p:sp>
      <p:sp>
        <p:nvSpPr>
          <p:cNvPr id="6" name="CasellaDiTesto 5"/>
          <p:cNvSpPr txBox="1">
            <a:spLocks noChangeArrowheads="1"/>
          </p:cNvSpPr>
          <p:nvPr/>
        </p:nvSpPr>
        <p:spPr bwMode="auto">
          <a:xfrm>
            <a:off x="3635375" y="6237288"/>
            <a:ext cx="51577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 dirty="0">
                <a:solidFill>
                  <a:srgbClr val="5B9CA5"/>
                </a:solidFill>
              </a:rPr>
              <a:t>Duomo di Mirandola, </a:t>
            </a:r>
            <a:r>
              <a:rPr lang="it-IT" altLang="it-IT" sz="1800" b="1" dirty="0">
                <a:solidFill>
                  <a:srgbClr val="E84D0E"/>
                </a:solidFill>
              </a:rPr>
              <a:t>23 maggio</a:t>
            </a:r>
            <a:r>
              <a:rPr lang="it-IT" altLang="it-IT" sz="1800" dirty="0">
                <a:solidFill>
                  <a:srgbClr val="5B9CA5"/>
                </a:solidFill>
              </a:rPr>
              <a:t> 2012: prima scossa</a:t>
            </a:r>
            <a:endParaRPr lang="it-IT" altLang="it-IT" sz="1800" dirty="0">
              <a:solidFill>
                <a:srgbClr val="5B9CA5"/>
              </a:solidFill>
              <a:latin typeface="Arial" charset="0"/>
            </a:endParaRPr>
          </a:p>
        </p:txBody>
      </p:sp>
      <p:sp>
        <p:nvSpPr>
          <p:cNvPr id="7" name="Ovale 6"/>
          <p:cNvSpPr/>
          <p:nvPr/>
        </p:nvSpPr>
        <p:spPr>
          <a:xfrm>
            <a:off x="3419475" y="3933825"/>
            <a:ext cx="720725" cy="71913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3025" y="1628775"/>
            <a:ext cx="6469063" cy="453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CasellaDiTesto 13"/>
          <p:cNvSpPr txBox="1">
            <a:spLocks noChangeArrowheads="1"/>
          </p:cNvSpPr>
          <p:nvPr/>
        </p:nvSpPr>
        <p:spPr bwMode="auto">
          <a:xfrm>
            <a:off x="3634343" y="6237327"/>
            <a:ext cx="52863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 dirty="0">
                <a:solidFill>
                  <a:srgbClr val="5B9CA5"/>
                </a:solidFill>
              </a:rPr>
              <a:t>Duomo di Mirandola, </a:t>
            </a:r>
            <a:r>
              <a:rPr lang="it-IT" altLang="it-IT" sz="1800" b="1" dirty="0">
                <a:solidFill>
                  <a:srgbClr val="E84D0E"/>
                </a:solidFill>
              </a:rPr>
              <a:t>30 maggio</a:t>
            </a:r>
            <a:r>
              <a:rPr lang="it-IT" altLang="it-IT" sz="1800" dirty="0">
                <a:solidFill>
                  <a:srgbClr val="E84D0E"/>
                </a:solidFill>
              </a:rPr>
              <a:t> </a:t>
            </a:r>
            <a:r>
              <a:rPr lang="it-IT" altLang="it-IT" sz="1800" dirty="0">
                <a:solidFill>
                  <a:srgbClr val="5B9CA5"/>
                </a:solidFill>
              </a:rPr>
              <a:t>2012: seconda scossa</a:t>
            </a:r>
            <a:endParaRPr lang="it-IT" altLang="it-IT" sz="1800" dirty="0">
              <a:solidFill>
                <a:srgbClr val="5B9CA5"/>
              </a:solidFill>
              <a:latin typeface="Arial" charset="0"/>
            </a:endParaRPr>
          </a:p>
        </p:txBody>
      </p:sp>
      <p:sp>
        <p:nvSpPr>
          <p:cNvPr id="9" name="Ovale 8"/>
          <p:cNvSpPr/>
          <p:nvPr/>
        </p:nvSpPr>
        <p:spPr>
          <a:xfrm>
            <a:off x="2987675" y="3429000"/>
            <a:ext cx="3227388" cy="1728788"/>
          </a:xfrm>
          <a:prstGeom prst="ellipse">
            <a:avLst/>
          </a:prstGeom>
          <a:noFill/>
          <a:ln w="38100">
            <a:solidFill>
              <a:srgbClr val="E84D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84806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14" grpId="0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07504" y="116632"/>
            <a:ext cx="8928992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dirty="0">
                <a:solidFill>
                  <a:schemeClr val="tx2"/>
                </a:solidFill>
              </a:rPr>
              <a:t>Creazione del </a:t>
            </a:r>
            <a:r>
              <a:rPr lang="it-IT" sz="2800" dirty="0" err="1">
                <a:solidFill>
                  <a:schemeClr val="tx2"/>
                </a:solidFill>
              </a:rPr>
              <a:t>layer</a:t>
            </a:r>
            <a:r>
              <a:rPr lang="it-IT" sz="2800" dirty="0">
                <a:solidFill>
                  <a:schemeClr val="tx2"/>
                </a:solidFill>
              </a:rPr>
              <a:t> Itinerari Storici e sua caratterizzazione</a:t>
            </a:r>
          </a:p>
          <a:p>
            <a:pPr algn="ctr"/>
            <a:endParaRPr lang="it-IT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dirty="0"/>
              <a:t>Utilizzo dell’IGM secondo impianto per il disegno degli itinerari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it-IT" sz="2000" dirty="0"/>
          </a:p>
          <a:p>
            <a:endParaRPr lang="it-IT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dirty="0"/>
              <a:t>Caratterizzazione della tabella attributi sulla base delle altre cartografie disponibili </a:t>
            </a:r>
          </a:p>
          <a:p>
            <a:endParaRPr lang="it-IT" sz="2000" dirty="0"/>
          </a:p>
          <a:p>
            <a:endParaRPr lang="it-IT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dirty="0"/>
              <a:t>Primo confronto con la rete escursionistico-stradale odierna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42" y="4221088"/>
            <a:ext cx="9144000" cy="2315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0994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5878"/>
            <a:ext cx="9144000" cy="6466244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5878"/>
            <a:ext cx="9144000" cy="6466244"/>
          </a:xfrm>
          <a:prstGeom prst="rect">
            <a:avLst/>
          </a:prstGeom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5877"/>
            <a:ext cx="9144000" cy="6466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176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5877"/>
            <a:ext cx="9144000" cy="6466245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5877"/>
            <a:ext cx="9144000" cy="6466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38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699247" y="2248347"/>
            <a:ext cx="7745505" cy="892621"/>
          </a:xfrm>
        </p:spPr>
        <p:txBody>
          <a:bodyPr/>
          <a:lstStyle/>
          <a:p>
            <a:r>
              <a:rPr lang="it-IT" dirty="0"/>
              <a:t>Aggiunta di nuovi campi alla tabella attributi per caratterizzare la sentieristica:</a:t>
            </a:r>
          </a:p>
          <a:p>
            <a:endParaRPr lang="it-IT" dirty="0"/>
          </a:p>
          <a:p>
            <a:pPr marL="0" indent="0">
              <a:buNone/>
            </a:pPr>
            <a:endParaRPr lang="it-IT" dirty="0"/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200" dirty="0"/>
              <a:t>Aggiornamento </a:t>
            </a:r>
            <a:r>
              <a:rPr lang="it-IT" sz="3200" dirty="0" err="1"/>
              <a:t>layer</a:t>
            </a:r>
            <a:r>
              <a:rPr lang="it-IT" sz="3200" dirty="0"/>
              <a:t> Sentieristica REER su base CAI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1475656" y="3212976"/>
            <a:ext cx="698477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Due campi per inserire gli ID delle corrispondenti tracce del </a:t>
            </a:r>
            <a:r>
              <a:rPr lang="it-IT" dirty="0" err="1"/>
              <a:t>layer</a:t>
            </a:r>
            <a:r>
              <a:rPr lang="it-IT" dirty="0"/>
              <a:t> Itinerari Storici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/>
          </a:p>
          <a:p>
            <a:endParaRPr lang="it-IT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Due campi per inserire le percentuali di storicità del sentiero rispettivamente al primo e secondo impianto IGM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/>
          </a:p>
          <a:p>
            <a:r>
              <a:rPr lang="it-IT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Un campo note per lasciare traccia delle decisioni in merito alla percentuale di storicità </a:t>
            </a:r>
          </a:p>
        </p:txBody>
      </p:sp>
    </p:spTree>
    <p:extLst>
      <p:ext uri="{BB962C8B-B14F-4D97-AF65-F5344CB8AC3E}">
        <p14:creationId xmlns:p14="http://schemas.microsoft.com/office/powerpoint/2010/main" val="23639277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675" y="609600"/>
            <a:ext cx="824865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1073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5877"/>
            <a:ext cx="9144000" cy="6466245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5877"/>
            <a:ext cx="9144000" cy="6466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417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9971" y="0"/>
            <a:ext cx="5004057" cy="6858000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917" t="18626" r="20827" b="38289"/>
          <a:stretch/>
        </p:blipFill>
        <p:spPr>
          <a:xfrm>
            <a:off x="611560" y="103581"/>
            <a:ext cx="8010132" cy="6637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712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439" y="370982"/>
            <a:ext cx="3239594" cy="1905890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27784" y="3573016"/>
            <a:ext cx="6267034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424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5536" y="260648"/>
            <a:ext cx="8523715" cy="6429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5535" y="260648"/>
            <a:ext cx="8498305" cy="644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5536" y="275768"/>
            <a:ext cx="8484670" cy="6414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332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upload.wikimedia.org/wikipedia/commons/thumb/1/16/Torrechiara_di_mattina.jpg/1024px-Torrechiara_di_mattin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63943" y="-27384"/>
            <a:ext cx="10307943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-224471" y="3789040"/>
            <a:ext cx="9359900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it-IT" sz="4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Grazie per l’attenzione!</a:t>
            </a:r>
          </a:p>
        </p:txBody>
      </p:sp>
      <p:sp>
        <p:nvSpPr>
          <p:cNvPr id="5" name="Rettangolo 4"/>
          <p:cNvSpPr/>
          <p:nvPr/>
        </p:nvSpPr>
        <p:spPr>
          <a:xfrm>
            <a:off x="0" y="5157192"/>
            <a:ext cx="54360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>
                <a:solidFill>
                  <a:srgbClr val="FFCC00"/>
                </a:solidFill>
              </a:rPr>
              <a:t>Informazioni:</a:t>
            </a:r>
          </a:p>
          <a:p>
            <a:r>
              <a:rPr lang="it-IT" b="1" dirty="0">
                <a:solidFill>
                  <a:srgbClr val="FFCC00"/>
                </a:solidFill>
              </a:rPr>
              <a:t>Dott.ssa Ilaria Di Cocco</a:t>
            </a:r>
          </a:p>
          <a:p>
            <a:r>
              <a:rPr lang="it-IT" b="1" i="1" dirty="0">
                <a:solidFill>
                  <a:srgbClr val="FFCC00"/>
                </a:solidFill>
              </a:rPr>
              <a:t>Segretariato regionale del </a:t>
            </a:r>
            <a:r>
              <a:rPr lang="it-IT" b="1" i="1" dirty="0" err="1">
                <a:solidFill>
                  <a:srgbClr val="FFCC00"/>
                </a:solidFill>
              </a:rPr>
              <a:t>MiBACT</a:t>
            </a:r>
            <a:r>
              <a:rPr lang="it-IT" b="1" i="1" dirty="0">
                <a:solidFill>
                  <a:srgbClr val="FFCC00"/>
                </a:solidFill>
              </a:rPr>
              <a:t> per l’Emilia Romagna</a:t>
            </a:r>
          </a:p>
          <a:p>
            <a:r>
              <a:rPr lang="it-IT" b="1" i="1" dirty="0">
                <a:solidFill>
                  <a:srgbClr val="FFCC00"/>
                </a:solidFill>
              </a:rPr>
              <a:t>ilaria.dicocco@beniculturali.it </a:t>
            </a:r>
          </a:p>
          <a:p>
            <a:r>
              <a:rPr lang="it-IT" b="1" i="1" dirty="0">
                <a:solidFill>
                  <a:srgbClr val="FFCC00"/>
                </a:solidFill>
              </a:rPr>
              <a:t>www.patrimonioculturale-er.it / </a:t>
            </a:r>
            <a:r>
              <a:rPr lang="it-IT" b="1" i="1" dirty="0">
                <a:solidFill>
                  <a:srgbClr val="E84D0E"/>
                </a:solidFill>
              </a:rPr>
              <a:t>www.tourer.it</a:t>
            </a:r>
          </a:p>
          <a:p>
            <a:endParaRPr lang="it-IT" b="1" dirty="0">
              <a:solidFill>
                <a:srgbClr val="FFCC00"/>
              </a:solidFill>
            </a:endParaRPr>
          </a:p>
          <a:p>
            <a:r>
              <a:rPr lang="it-IT" b="1" dirty="0">
                <a:solidFill>
                  <a:srgbClr val="FFCC00"/>
                </a:solidFill>
                <a:hlinkClick r:id="rId3"/>
              </a:rPr>
              <a:t>ilaria.dicocco@beniculturali.it</a:t>
            </a:r>
            <a:r>
              <a:rPr lang="it-IT" b="1" dirty="0">
                <a:solidFill>
                  <a:srgbClr val="FFCC00"/>
                </a:solidFill>
              </a:rPr>
              <a:t> </a:t>
            </a:r>
          </a:p>
          <a:p>
            <a:r>
              <a:rPr lang="it-IT" b="1" dirty="0">
                <a:solidFill>
                  <a:srgbClr val="FFCC00"/>
                </a:solidFill>
                <a:hlinkClick r:id="rId4"/>
              </a:rPr>
              <a:t>www.patrimonioculturale-er.it</a:t>
            </a:r>
            <a:r>
              <a:rPr lang="it-IT" b="1" dirty="0">
                <a:solidFill>
                  <a:srgbClr val="FFCC00"/>
                </a:solidFill>
              </a:rPr>
              <a:t> </a:t>
            </a:r>
          </a:p>
          <a:p>
            <a:r>
              <a:rPr lang="it-IT" b="1" dirty="0">
                <a:solidFill>
                  <a:srgbClr val="FFCC00"/>
                </a:solidFill>
              </a:rPr>
              <a:t> </a:t>
            </a: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82950"/>
            <a:ext cx="1216191" cy="715499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16216" y="72008"/>
            <a:ext cx="2564682" cy="559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598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it-IT" altLang="it-IT"/>
          </a:p>
        </p:txBody>
      </p:sp>
      <p:pic>
        <p:nvPicPr>
          <p:cNvPr id="16388" name="Picture 11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050" y="695027"/>
            <a:ext cx="8818563" cy="590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695027"/>
            <a:ext cx="8858250" cy="590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695027"/>
            <a:ext cx="8843963" cy="590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687089"/>
            <a:ext cx="8843963" cy="591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687089"/>
            <a:ext cx="8869363" cy="591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olo 1"/>
          <p:cNvSpPr txBox="1">
            <a:spLocks/>
          </p:cNvSpPr>
          <p:nvPr/>
        </p:nvSpPr>
        <p:spPr>
          <a:xfrm>
            <a:off x="-42069" y="0"/>
            <a:ext cx="9144000" cy="7555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400" dirty="0">
                <a:solidFill>
                  <a:srgbClr val="9E3004"/>
                </a:solidFill>
              </a:rPr>
              <a:t>Georeferenziazione areale – uso CTR e catasto</a:t>
            </a:r>
          </a:p>
        </p:txBody>
      </p:sp>
    </p:spTree>
    <p:extLst>
      <p:ext uri="{BB962C8B-B14F-4D97-AF65-F5344CB8AC3E}">
        <p14:creationId xmlns:p14="http://schemas.microsoft.com/office/powerpoint/2010/main" val="2915839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688490" y="260648"/>
            <a:ext cx="7756263" cy="1054250"/>
          </a:xfrm>
        </p:spPr>
        <p:txBody>
          <a:bodyPr/>
          <a:lstStyle/>
          <a:p>
            <a:r>
              <a:rPr lang="it-IT" sz="4800" dirty="0">
                <a:solidFill>
                  <a:srgbClr val="9E3004"/>
                </a:solidFill>
              </a:rPr>
              <a:t>9300 beni architettonici nel territorio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55576" y="2043256"/>
            <a:ext cx="7620000" cy="477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7954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7504" y="2248347"/>
            <a:ext cx="8856983" cy="3877815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it-IT" sz="1300" dirty="0"/>
              <a:t>Il </a:t>
            </a:r>
            <a:r>
              <a:rPr lang="it-IT" sz="1300" dirty="0" err="1"/>
              <a:t>WebGIS</a:t>
            </a:r>
            <a:r>
              <a:rPr lang="it-IT" sz="1300" dirty="0"/>
              <a:t> è stato largamente utilizzato dai Comuni per la redazione e l’aggiornamento della propria </a:t>
            </a:r>
            <a:r>
              <a:rPr lang="it-IT" sz="1300" b="1" dirty="0"/>
              <a:t>pianificazione urbanistica</a:t>
            </a:r>
            <a:r>
              <a:rPr lang="it-IT" sz="1300" dirty="0"/>
              <a:t>, con un confronto fattivo che ha offerto anche spunti per il controllo e l’aggiornamento delle informazioni. </a:t>
            </a:r>
          </a:p>
          <a:p>
            <a:pPr marL="0" indent="0" algn="just">
              <a:buNone/>
            </a:pPr>
            <a:r>
              <a:rPr lang="it-IT" sz="1300" dirty="0"/>
              <a:t>È stata inoltre utilizzata all’interno di iniziative regionali quali:</a:t>
            </a:r>
          </a:p>
          <a:p>
            <a:pPr lvl="0" algn="just"/>
            <a:r>
              <a:rPr lang="it-IT" sz="1300" dirty="0"/>
              <a:t>Supporto al gruppo di lavoro per l’elaborazione della proposta dell’elenco regionale degli </a:t>
            </a:r>
            <a:r>
              <a:rPr lang="it-IT" sz="1300" b="1" dirty="0"/>
              <a:t>alberi Monumentali d’Italia</a:t>
            </a:r>
            <a:r>
              <a:rPr lang="it-IT" sz="1300" dirty="0"/>
              <a:t>, art. 7 legge n. 10/2013</a:t>
            </a:r>
          </a:p>
          <a:p>
            <a:pPr lvl="0" algn="just"/>
            <a:r>
              <a:rPr lang="it-IT" sz="1300" dirty="0"/>
              <a:t>Prima fase della realizzazione delle </a:t>
            </a:r>
            <a:r>
              <a:rPr lang="it-IT" sz="1300" b="1" dirty="0"/>
              <a:t>Mappe della pericolosità e del rischio di alluvioni</a:t>
            </a:r>
            <a:r>
              <a:rPr lang="it-IT" sz="1300" dirty="0"/>
              <a:t>, in attuazione dell’art. 6 Dir. 2007/60/CE e D. </a:t>
            </a:r>
            <a:r>
              <a:rPr lang="it-IT" sz="1300" dirty="0" err="1"/>
              <a:t>Lgs</a:t>
            </a:r>
            <a:r>
              <a:rPr lang="it-IT" sz="1300" dirty="0"/>
              <a:t>. 49/2010</a:t>
            </a:r>
          </a:p>
          <a:p>
            <a:pPr lvl="0" algn="just"/>
            <a:r>
              <a:rPr lang="it-IT" sz="1300" dirty="0"/>
              <a:t>Banca dati di riferimento per il patrimonio culturale all’interno dell’elaborazione del nuovo </a:t>
            </a:r>
            <a:r>
              <a:rPr lang="it-IT" sz="1300" b="1" dirty="0"/>
              <a:t>Piano di Sviluppo Rurale 2014-2020</a:t>
            </a:r>
            <a:r>
              <a:rPr lang="it-IT" sz="1300" dirty="0"/>
              <a:t>; l’esistenza di tale banca dati, rispondente ai criteri europei di affidabilità ed unicità nelle identificazioni, ha permesso </a:t>
            </a:r>
            <a:r>
              <a:rPr lang="it-IT" sz="1300" b="1" u="sng" dirty="0"/>
              <a:t>l’inserimento nei bandi dei fondi PSR di criteri preferenziali per il finanziamento degli interventi sui beni culturali</a:t>
            </a:r>
            <a:r>
              <a:rPr lang="it-IT" sz="1300" dirty="0"/>
              <a:t>, nel caso sia di progetti riguardanti beni pubblici che privati</a:t>
            </a:r>
          </a:p>
          <a:p>
            <a:pPr lvl="0" algn="just"/>
            <a:r>
              <a:rPr lang="it-IT" sz="1300" dirty="0"/>
              <a:t>Sempre all’interno dell’elaborazione del nuovo PSR, e in particolare della </a:t>
            </a:r>
            <a:r>
              <a:rPr lang="it-IT" sz="1300" b="1" dirty="0"/>
              <a:t>Strategia Leader</a:t>
            </a:r>
            <a:r>
              <a:rPr lang="it-IT" sz="1300" dirty="0"/>
              <a:t>, tramite il contributo dato dal censimento del patrimonio culturale alla definizione delle potenzialità e risorse territoriali dei </a:t>
            </a:r>
            <a:r>
              <a:rPr lang="it-IT" sz="1300" b="1" dirty="0"/>
              <a:t>GAL</a:t>
            </a:r>
            <a:r>
              <a:rPr lang="it-IT" sz="1300" dirty="0"/>
              <a:t>, il Segretariato è entrato a far parte del Nucleo di Valutazione </a:t>
            </a:r>
            <a:r>
              <a:rPr lang="it-IT" sz="1300" dirty="0" err="1"/>
              <a:t>Interdirezionale</a:t>
            </a:r>
            <a:r>
              <a:rPr lang="it-IT" sz="1300" dirty="0"/>
              <a:t> delle strategie e dei piani d’azione dei </a:t>
            </a:r>
            <a:r>
              <a:rPr lang="it-IT" sz="1300" b="1" dirty="0"/>
              <a:t>6 GAL attivi in Emilia-Romagna, che si sono tutti orientati sui temi del turismo sostenibile e/o della cura del paesaggio, e che nella prossima programmazione PSR avranno a disposizione fondi per un ammontare complessivo di 66 milioni di euro</a:t>
            </a:r>
            <a:r>
              <a:rPr lang="it-IT" sz="1300" dirty="0"/>
              <a:t>.</a:t>
            </a:r>
          </a:p>
          <a:p>
            <a:pPr marL="0" indent="0" algn="just">
              <a:buNone/>
            </a:pPr>
            <a:r>
              <a:rPr lang="it-IT" sz="1300" dirty="0"/>
              <a:t>Essa inoltre è stata utilizzata come supporto per l’individuazione del patrimonio culturale e paesaggistico presente nelle aree candidate a far parte della </a:t>
            </a:r>
            <a:r>
              <a:rPr lang="it-IT" sz="1300" b="1" dirty="0"/>
              <a:t>Strategia per le Aree Interne</a:t>
            </a:r>
            <a:r>
              <a:rPr lang="it-IT" sz="1300" dirty="0"/>
              <a:t>, contribuendo al Rapporto di Istruttoria dell’Emilia-Romagna elaborato dal Comitato Nazionale Aree Interne.</a:t>
            </a:r>
          </a:p>
          <a:p>
            <a:pPr algn="just"/>
            <a:endParaRPr lang="it-IT" sz="1300" dirty="0"/>
          </a:p>
        </p:txBody>
      </p:sp>
      <p:sp>
        <p:nvSpPr>
          <p:cNvPr id="4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>
                <a:solidFill>
                  <a:srgbClr val="9E3004"/>
                </a:solidFill>
              </a:rPr>
              <a:t>CONDIVISIONE</a:t>
            </a:r>
            <a:br>
              <a:rPr lang="it-IT" dirty="0">
                <a:solidFill>
                  <a:srgbClr val="9E3004"/>
                </a:solidFill>
              </a:rPr>
            </a:br>
            <a:r>
              <a:rPr lang="it-IT" sz="2700" i="1" dirty="0">
                <a:solidFill>
                  <a:srgbClr val="9E3004"/>
                </a:solidFill>
              </a:rPr>
              <a:t>Utilizzo dei dati da parte di strumenti di pianificazione, piani e programmi</a:t>
            </a:r>
            <a:endParaRPr lang="it-IT" sz="2700" dirty="0">
              <a:solidFill>
                <a:srgbClr val="9E300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1532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78"/>
          <a:stretch/>
        </p:blipFill>
        <p:spPr bwMode="auto">
          <a:xfrm>
            <a:off x="1396752" y="2204864"/>
            <a:ext cx="6343600" cy="448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12500 km di percorsi</a:t>
            </a:r>
          </a:p>
        </p:txBody>
      </p:sp>
    </p:spTree>
    <p:extLst>
      <p:ext uri="{BB962C8B-B14F-4D97-AF65-F5344CB8AC3E}">
        <p14:creationId xmlns:p14="http://schemas.microsoft.com/office/powerpoint/2010/main" val="32501783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2492896"/>
            <a:ext cx="5951814" cy="38022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8490" y="404664"/>
            <a:ext cx="7756263" cy="1054250"/>
          </a:xfrm>
        </p:spPr>
        <p:txBody>
          <a:bodyPr/>
          <a:lstStyle/>
          <a:p>
            <a:r>
              <a:rPr lang="it-IT" dirty="0">
                <a:solidFill>
                  <a:srgbClr val="9E3004"/>
                </a:solidFill>
              </a:rPr>
              <a:t>Protocollo d’intesa CAI-</a:t>
            </a:r>
            <a:r>
              <a:rPr lang="it-IT" dirty="0" err="1">
                <a:solidFill>
                  <a:srgbClr val="9E3004"/>
                </a:solidFill>
              </a:rPr>
              <a:t>MiBACT</a:t>
            </a:r>
            <a:endParaRPr lang="it-IT" dirty="0">
              <a:solidFill>
                <a:srgbClr val="9E300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3934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3834" y="2132856"/>
            <a:ext cx="7196332" cy="387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0" y="404664"/>
            <a:ext cx="9036496" cy="1054250"/>
          </a:xfrm>
        </p:spPr>
        <p:txBody>
          <a:bodyPr/>
          <a:lstStyle/>
          <a:p>
            <a:r>
              <a:rPr lang="it-IT" sz="4800" dirty="0">
                <a:solidFill>
                  <a:srgbClr val="9E3004"/>
                </a:solidFill>
              </a:rPr>
              <a:t>Protocollo d’intesa CAI-</a:t>
            </a:r>
            <a:r>
              <a:rPr lang="it-IT" sz="4800" dirty="0" err="1">
                <a:solidFill>
                  <a:srgbClr val="9E3004"/>
                </a:solidFill>
              </a:rPr>
              <a:t>MiBACT</a:t>
            </a:r>
            <a:r>
              <a:rPr lang="it-IT" sz="4800" dirty="0">
                <a:solidFill>
                  <a:srgbClr val="9E3004"/>
                </a:solidFill>
              </a:rPr>
              <a:t> in Emilia-Romagna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123"/>
          <a:stretch/>
        </p:blipFill>
        <p:spPr bwMode="auto">
          <a:xfrm>
            <a:off x="971602" y="2852936"/>
            <a:ext cx="7191092" cy="3979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264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altLang="it-IT"/>
          </a:p>
        </p:txBody>
      </p:sp>
      <p:sp>
        <p:nvSpPr>
          <p:cNvPr id="8" name="Titolo 1"/>
          <p:cNvSpPr>
            <a:spLocks noGrp="1"/>
          </p:cNvSpPr>
          <p:nvPr>
            <p:ph type="title"/>
          </p:nvPr>
        </p:nvSpPr>
        <p:spPr>
          <a:xfrm>
            <a:off x="72008" y="116632"/>
            <a:ext cx="8964488" cy="1054250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it-IT" sz="2800" dirty="0">
                <a:solidFill>
                  <a:srgbClr val="9E3004"/>
                </a:solidFill>
              </a:rPr>
              <a:t>Il rapporto tra la rete escursionistica e il patrimonio culturale</a:t>
            </a:r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369838"/>
            <a:ext cx="8969375" cy="544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e 3"/>
          <p:cNvSpPr/>
          <p:nvPr/>
        </p:nvSpPr>
        <p:spPr>
          <a:xfrm>
            <a:off x="4788644" y="4005064"/>
            <a:ext cx="1079500" cy="2159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49" y="1369838"/>
            <a:ext cx="8969375" cy="544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e 4"/>
          <p:cNvSpPr/>
          <p:nvPr/>
        </p:nvSpPr>
        <p:spPr>
          <a:xfrm>
            <a:off x="5940425" y="5762451"/>
            <a:ext cx="431800" cy="2159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77314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pertina">
  <a:themeElements>
    <a:clrScheme name="Personalizzato 2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0000FF"/>
      </a:hlink>
      <a:folHlink>
        <a:srgbClr val="B2B2B2"/>
      </a:folHlink>
    </a:clrScheme>
    <a:fontScheme name="Copertina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pertina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737EF536EA26D4B9841B71F17CFDD74" ma:contentTypeVersion="0" ma:contentTypeDescription="Creare un nuovo documento." ma:contentTypeScope="" ma:versionID="1bb4f815d1aa5d3b06f45b29163b86c3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de2c2bff39701977361371fca1d1563b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B6D60C6-7F70-4F0F-8144-26AFDDC628D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841B50DA-062F-4589-8937-37C189D9C46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9F92F20-B00F-4736-8FEA-06FB78BC45B6}">
  <ds:schemaRefs>
    <ds:schemaRef ds:uri="http://schemas.microsoft.com/office/2006/metadata/properties"/>
    <ds:schemaRef ds:uri="http://purl.org/dc/dcmitype/"/>
    <ds:schemaRef ds:uri="http://schemas.microsoft.com/office/infopath/2007/PartnerControls"/>
    <ds:schemaRef ds:uri="http://purl.org/dc/terms/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6571</TotalTime>
  <Words>997</Words>
  <Application>Microsoft Office PowerPoint</Application>
  <PresentationFormat>Presentazione su schermo (4:3)</PresentationFormat>
  <Paragraphs>102</Paragraphs>
  <Slides>29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29</vt:i4>
      </vt:variant>
    </vt:vector>
  </HeadingPairs>
  <TitlesOfParts>
    <vt:vector size="36" baseType="lpstr">
      <vt:lpstr>Aharoni</vt:lpstr>
      <vt:lpstr>Arial</vt:lpstr>
      <vt:lpstr>Book Antiqua</vt:lpstr>
      <vt:lpstr>Calibri</vt:lpstr>
      <vt:lpstr>Times New Roman</vt:lpstr>
      <vt:lpstr>Wingdings</vt:lpstr>
      <vt:lpstr>Copertina</vt:lpstr>
      <vt:lpstr>Studio sperimentale sulla rete escursionistica regionale come continuazione della viabilità storica:  i risultati nei territori dei due parchi nazionali dell'Appennino Tosco Emiliano e delle Foreste Casentinesi</vt:lpstr>
      <vt:lpstr>Dal sisma del 2012 il MiBACT in Emilia-Romagna si è dotato di una precisa mappatura dei beni culturali</vt:lpstr>
      <vt:lpstr>Presentazione standard di PowerPoint</vt:lpstr>
      <vt:lpstr>9300 beni architettonici nel territorio</vt:lpstr>
      <vt:lpstr>CONDIVISIONE Utilizzo dei dati da parte di strumenti di pianificazione, piani e programmi</vt:lpstr>
      <vt:lpstr>12500 km di percorsi</vt:lpstr>
      <vt:lpstr>Protocollo d’intesa CAI-MiBACT</vt:lpstr>
      <vt:lpstr>Protocollo d’intesa CAI-MiBACT in Emilia-Romagna</vt:lpstr>
      <vt:lpstr>Il rapporto tra la rete escursionistica e il patrimonio culturale</vt:lpstr>
      <vt:lpstr>Presentazione standard di PowerPoint</vt:lpstr>
      <vt:lpstr>La collaborazione tra il Segretariato e la Delegazione regionale CAI coinvolge tutti i soci affinché inviino segnalazioni dei beni non censiti e foto di tutto il patrimonio. L’attività, in due anni, ha portato a più di 2500 segnalazioni con cui i soci CAI hanno inviato informazioni e una o più foto, per un totale di più di 4000 foto del patrimonio diffuso meno conosciuto, specialmente dai territori montani e si sono sentiti parte attiva nella documentazione e tutela del patrimonio culturale toccato dai sentieri, e nel testimoniare e valorizzare tramite esso anche il valore storico del sentiero stesso, nell’ottica di ulteriori iniziative di tutela come viabilità storica e di promozione nella riscoperta dei cammini. Per questi motivi tale collaborazione è stata proposta dalla delegazione regionale del CAI al proprio coordinamento nazionale come possibile progetto pilota di attuazione del protocollo d’intesa CAI-MIBACT    </vt:lpstr>
      <vt:lpstr>Articolo Corriere della Sera http://buonenotizie.corriere.it/2017/05/02/sullappennino-a-caccia-di-beni-storici/?refresh_ce-cp</vt:lpstr>
      <vt:lpstr>Un grande tema</vt:lpstr>
      <vt:lpstr>Collaborazione con il CAI di Parma</vt:lpstr>
      <vt:lpstr>Sperimentazione sui due Parchi Nazionali</vt:lpstr>
      <vt:lpstr>Obiettivi</vt:lpstr>
      <vt:lpstr>Metodo di lavoro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Aggiornamento layer Sentieristica REER su base CAI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Ilaria Di Cocco</dc:creator>
  <cp:lastModifiedBy>Mele Anna Maria</cp:lastModifiedBy>
  <cp:revision>140</cp:revision>
  <dcterms:created xsi:type="dcterms:W3CDTF">2016-11-10T14:38:59Z</dcterms:created>
  <dcterms:modified xsi:type="dcterms:W3CDTF">2018-06-11T10:28:30Z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0x0101004737EF536EA26D4B9841B71F17CFDD74</vt:lpwstr>
  </property>
</Properties>
</file>