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80" r:id="rId2"/>
    <p:sldId id="281" r:id="rId3"/>
    <p:sldId id="282" r:id="rId4"/>
    <p:sldId id="258" r:id="rId5"/>
    <p:sldId id="274" r:id="rId6"/>
    <p:sldId id="275" r:id="rId7"/>
    <p:sldId id="263" r:id="rId8"/>
    <p:sldId id="277" r:id="rId9"/>
    <p:sldId id="268" r:id="rId10"/>
    <p:sldId id="267" r:id="rId11"/>
    <p:sldId id="270" r:id="rId12"/>
    <p:sldId id="269" r:id="rId13"/>
    <p:sldId id="271" r:id="rId14"/>
    <p:sldId id="273"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C864A9-E067-4CC2-9C1E-A91BA420DAD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a16="http://schemas.microsoft.com/office/drawing/2014/main" id="{25097E06-E864-4923-AA02-1AD183492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9215878-F5AA-4614-BF1C-B7B1FA83013D}"/>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5" name="Segnaposto piè di pagina 4">
            <a:extLst>
              <a:ext uri="{FF2B5EF4-FFF2-40B4-BE49-F238E27FC236}">
                <a16:creationId xmlns:a16="http://schemas.microsoft.com/office/drawing/2014/main" id="{32DADD9D-06CA-4AED-B9F2-3E0050B66D2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6AFD9A1-254E-435A-ADDD-F59D3CAE35BB}"/>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1243698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79EE1D-5739-4E58-8D7E-1D2C5A76DE7C}"/>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114C550B-5115-4EFD-B53C-B40F56C4F6BD}"/>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B4E079-8F21-44EA-96D3-4D7FB8CD3AB9}"/>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5" name="Segnaposto piè di pagina 4">
            <a:extLst>
              <a:ext uri="{FF2B5EF4-FFF2-40B4-BE49-F238E27FC236}">
                <a16:creationId xmlns:a16="http://schemas.microsoft.com/office/drawing/2014/main" id="{94BF72E4-1394-42D0-B5A8-9AC679C43E5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D569BD-CAF5-4FE0-8EC0-DF0A52D41E8C}"/>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567229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C2FA85A-DC65-45EE-93FA-BF5EED3D0EAB}"/>
              </a:ext>
            </a:extLst>
          </p:cNvPr>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935B0F0D-BAC3-4074-A232-0B59466B130C}"/>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130D9B5-D875-4562-A5B3-9766BC33C2AA}"/>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5" name="Segnaposto piè di pagina 4">
            <a:extLst>
              <a:ext uri="{FF2B5EF4-FFF2-40B4-BE49-F238E27FC236}">
                <a16:creationId xmlns:a16="http://schemas.microsoft.com/office/drawing/2014/main" id="{F7392B60-B0DD-4E85-AED4-6AB5C705928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63E5E9-781A-41EA-BF1B-DFFD57F415D6}"/>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1397886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15E0CD-877D-4D5D-89DA-FA5686CCA99A}"/>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BAE1196B-C849-4061-9812-D47288339428}"/>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5E12EDD-6386-4C5A-B4EC-9E221B030E59}"/>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5" name="Segnaposto piè di pagina 4">
            <a:extLst>
              <a:ext uri="{FF2B5EF4-FFF2-40B4-BE49-F238E27FC236}">
                <a16:creationId xmlns:a16="http://schemas.microsoft.com/office/drawing/2014/main" id="{D329EA81-D971-4586-BB93-F5F3F447AC3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4DC8CAD-9747-42FC-9B28-D89BDD57AC96}"/>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330936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4DF35F-8FB2-431E-A7CE-C8B0AD260F6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a16="http://schemas.microsoft.com/office/drawing/2014/main" id="{DECBAE5C-6E55-4C02-9E10-F7CD409DE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9681094D-A557-4585-A06C-6525D993C972}"/>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5" name="Segnaposto piè di pagina 4">
            <a:extLst>
              <a:ext uri="{FF2B5EF4-FFF2-40B4-BE49-F238E27FC236}">
                <a16:creationId xmlns:a16="http://schemas.microsoft.com/office/drawing/2014/main" id="{05350EFE-E1DA-4858-992B-D195B366DD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D620AEF-338C-4ACA-8FA0-B1231EEB85A4}"/>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80327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AAB3D7-3820-4CB0-B1E1-4F9D2EFCF859}"/>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ECBE48CE-EF2F-4C03-87CB-28DD07CA024E}"/>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EAB5632-F30C-4D69-94B8-F0227E42BBD0}"/>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3B0B575E-70EC-4D75-B562-566530BF125B}"/>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6" name="Segnaposto piè di pagina 5">
            <a:extLst>
              <a:ext uri="{FF2B5EF4-FFF2-40B4-BE49-F238E27FC236}">
                <a16:creationId xmlns:a16="http://schemas.microsoft.com/office/drawing/2014/main" id="{C17671C7-8F42-4A91-81A6-A47DD32803E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FCFE91F-6E50-4948-8665-B1E4BABC3EE4}"/>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3870623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DF08CA-2316-428B-BFC2-88D1474FA70A}"/>
              </a:ext>
            </a:extLst>
          </p:cNvPr>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E5B6D72D-00D2-4CC9-AE48-559F8EE84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504CE339-8C3F-451D-8FCD-E55B465A5613}"/>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E884B97-0E55-4510-B624-C6D3BCCD6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4A78FE02-9EEC-450D-AADF-99EE270BF8A8}"/>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A8D192D-1420-4A02-A0B2-75CDF06CB1DE}"/>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8" name="Segnaposto piè di pagina 7">
            <a:extLst>
              <a:ext uri="{FF2B5EF4-FFF2-40B4-BE49-F238E27FC236}">
                <a16:creationId xmlns:a16="http://schemas.microsoft.com/office/drawing/2014/main" id="{BB9EE286-8F5C-4506-BFDF-40C8D946F74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AE446F2-A5C8-4E4D-AE22-CEB45A972067}"/>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134198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4BCE02-6E8F-4DAF-B012-51CB93AA9A88}"/>
              </a:ext>
            </a:extLst>
          </p:cNvPr>
          <p:cNvSpPr>
            <a:spLocks noGrp="1"/>
          </p:cNvSpPr>
          <p:nvPr>
            <p:ph type="title"/>
          </p:nvPr>
        </p:nvSpPr>
        <p:spPr/>
        <p:txBody>
          <a:bodyPr/>
          <a:lstStyle/>
          <a:p>
            <a:r>
              <a:rPr lang="it-IT"/>
              <a:t>Fare clic per modificare lo stile del titolo</a:t>
            </a:r>
          </a:p>
        </p:txBody>
      </p:sp>
      <p:sp>
        <p:nvSpPr>
          <p:cNvPr id="3" name="Segnaposto data 2">
            <a:extLst>
              <a:ext uri="{FF2B5EF4-FFF2-40B4-BE49-F238E27FC236}">
                <a16:creationId xmlns:a16="http://schemas.microsoft.com/office/drawing/2014/main" id="{65292BE6-76A5-4DAE-B8BA-99D54BF553DE}"/>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4" name="Segnaposto piè di pagina 3">
            <a:extLst>
              <a:ext uri="{FF2B5EF4-FFF2-40B4-BE49-F238E27FC236}">
                <a16:creationId xmlns:a16="http://schemas.microsoft.com/office/drawing/2014/main" id="{F4EF7766-ACAB-44E2-B2CE-DA77320D07E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C1FC96D-D7D9-40E7-9003-A72F05AEC9B6}"/>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3431514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8F5050D-FC11-4C31-87AC-1B20312FA25C}"/>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3" name="Segnaposto piè di pagina 2">
            <a:extLst>
              <a:ext uri="{FF2B5EF4-FFF2-40B4-BE49-F238E27FC236}">
                <a16:creationId xmlns:a16="http://schemas.microsoft.com/office/drawing/2014/main" id="{B248A62E-5E80-40D2-BFAE-6507CF66C5C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A587CF4D-F549-4E2B-AF74-A1675938CDE1}"/>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1689159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EE8DDD-0F8F-42A3-AF20-EC15A120DC3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a16="http://schemas.microsoft.com/office/drawing/2014/main" id="{6EB55F6F-3522-4808-B60E-AD2CC94D9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AF2391C-4C3B-4B42-80B1-258CA7281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8E2C8E10-B0AC-4041-9D83-D327867E5B34}"/>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6" name="Segnaposto piè di pagina 5">
            <a:extLst>
              <a:ext uri="{FF2B5EF4-FFF2-40B4-BE49-F238E27FC236}">
                <a16:creationId xmlns:a16="http://schemas.microsoft.com/office/drawing/2014/main" id="{13F4EE5C-FBB0-42C4-8E37-757B4B1C206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44E014-FEB0-4059-9954-6DF728DF8387}"/>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151638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45B99E-F37A-4003-BB5E-3C9E45A8387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a16="http://schemas.microsoft.com/office/drawing/2014/main" id="{5F60A7D9-DD64-431E-96EC-16BA893E03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80ED4C3-CC23-4C1A-9065-53673738F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A5B2C374-2E01-431B-A638-941075E7F128}"/>
              </a:ext>
            </a:extLst>
          </p:cNvPr>
          <p:cNvSpPr>
            <a:spLocks noGrp="1"/>
          </p:cNvSpPr>
          <p:nvPr>
            <p:ph type="dt" sz="half" idx="10"/>
          </p:nvPr>
        </p:nvSpPr>
        <p:spPr/>
        <p:txBody>
          <a:bodyPr/>
          <a:lstStyle/>
          <a:p>
            <a:fld id="{0CCD0033-575F-4D6C-9BEC-6A7A5D20F266}" type="datetimeFigureOut">
              <a:rPr lang="it-IT" smtClean="0"/>
              <a:t>23/03/2018</a:t>
            </a:fld>
            <a:endParaRPr lang="it-IT"/>
          </a:p>
        </p:txBody>
      </p:sp>
      <p:sp>
        <p:nvSpPr>
          <p:cNvPr id="6" name="Segnaposto piè di pagina 5">
            <a:extLst>
              <a:ext uri="{FF2B5EF4-FFF2-40B4-BE49-F238E27FC236}">
                <a16:creationId xmlns:a16="http://schemas.microsoft.com/office/drawing/2014/main" id="{D2A2126A-6886-498C-9BC0-109EA421D7B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B9C8BE-9BEA-4BB1-98D8-C26EB7C2A280}"/>
              </a:ext>
            </a:extLst>
          </p:cNvPr>
          <p:cNvSpPr>
            <a:spLocks noGrp="1"/>
          </p:cNvSpPr>
          <p:nvPr>
            <p:ph type="sldNum" sz="quarter" idx="12"/>
          </p:nvPr>
        </p:nvSpPr>
        <p:spPr/>
        <p:txBody>
          <a:bodyPr/>
          <a:lstStyle/>
          <a:p>
            <a:fld id="{509F2259-B173-4E5F-A8EF-E7412EA15C09}" type="slidenum">
              <a:rPr lang="it-IT" smtClean="0"/>
              <a:t>‹N›</a:t>
            </a:fld>
            <a:endParaRPr lang="it-IT"/>
          </a:p>
        </p:txBody>
      </p:sp>
    </p:spTree>
    <p:extLst>
      <p:ext uri="{BB962C8B-B14F-4D97-AF65-F5344CB8AC3E}">
        <p14:creationId xmlns:p14="http://schemas.microsoft.com/office/powerpoint/2010/main" val="111663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5BD8352-C0DA-4150-A57B-DF00BB5A9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a:extLst>
              <a:ext uri="{FF2B5EF4-FFF2-40B4-BE49-F238E27FC236}">
                <a16:creationId xmlns:a16="http://schemas.microsoft.com/office/drawing/2014/main" id="{9798150E-BA86-4D59-9EEC-65A9428589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081C6BB-60C5-4481-87A4-7AC152DCC1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D0033-575F-4D6C-9BEC-6A7A5D20F266}" type="datetimeFigureOut">
              <a:rPr lang="it-IT" smtClean="0"/>
              <a:t>23/03/2018</a:t>
            </a:fld>
            <a:endParaRPr lang="it-IT"/>
          </a:p>
        </p:txBody>
      </p:sp>
      <p:sp>
        <p:nvSpPr>
          <p:cNvPr id="5" name="Segnaposto piè di pagina 4">
            <a:extLst>
              <a:ext uri="{FF2B5EF4-FFF2-40B4-BE49-F238E27FC236}">
                <a16:creationId xmlns:a16="http://schemas.microsoft.com/office/drawing/2014/main" id="{B742E72C-F8FA-4C32-86AF-AFD8A79BF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7F5140C-A93F-4F16-8018-5BFFCAEBDC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9F2259-B173-4E5F-A8EF-E7412EA15C09}" type="slidenum">
              <a:rPr lang="it-IT" smtClean="0"/>
              <a:t>‹N›</a:t>
            </a:fld>
            <a:endParaRPr lang="it-IT"/>
          </a:p>
        </p:txBody>
      </p:sp>
    </p:spTree>
    <p:extLst>
      <p:ext uri="{BB962C8B-B14F-4D97-AF65-F5344CB8AC3E}">
        <p14:creationId xmlns:p14="http://schemas.microsoft.com/office/powerpoint/2010/main" val="383382554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hyperlink" Target="http://ibc.regione.emilia-romagna.it/argomenti/parchi-e-giardini" TargetMode="External"/><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online.ibc.regione.emilia-romagna.it/h3/h3.exe/afotoaeree/" TargetMode="External"/><Relationship Id="rId2" Type="http://schemas.openxmlformats.org/officeDocument/2006/relationships/hyperlink" Target="http://ibc.regione.emilia-romagna.it/argomenti/architettura/documentazione-sulla-storia-del-territorio-1/banca-dati-delle-foto-aeree-dellemilia-romagna"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85A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4" name="Picture 11" descr="C:\Documents and Settings\Alessandrini_A\Documenti\Immagini\LOG_IBC_RER_2007.jpg">
            <a:extLst>
              <a:ext uri="{FF2B5EF4-FFF2-40B4-BE49-F238E27FC236}">
                <a16:creationId xmlns:a16="http://schemas.microsoft.com/office/drawing/2014/main" id="{1B61C522-1C69-44C3-9289-80D46E340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74081"/>
            <a:ext cx="5459470" cy="19108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a:extLst>
              <a:ext uri="{FF2B5EF4-FFF2-40B4-BE49-F238E27FC236}">
                <a16:creationId xmlns:a16="http://schemas.microsoft.com/office/drawing/2014/main" id="{98C328C0-2153-4BF0-A478-0D6559D047C5}"/>
              </a:ext>
            </a:extLst>
          </p:cNvPr>
          <p:cNvSpPr>
            <a:spLocks noGrp="1"/>
          </p:cNvSpPr>
          <p:nvPr>
            <p:ph type="ctrTitle"/>
          </p:nvPr>
        </p:nvSpPr>
        <p:spPr>
          <a:xfrm>
            <a:off x="634276" y="803705"/>
            <a:ext cx="4208656" cy="3034857"/>
          </a:xfrm>
        </p:spPr>
        <p:txBody>
          <a:bodyPr anchor="b">
            <a:normAutofit/>
          </a:bodyPr>
          <a:lstStyle/>
          <a:p>
            <a:pPr algn="r"/>
            <a:r>
              <a:rPr lang="it-IT" sz="4200">
                <a:solidFill>
                  <a:srgbClr val="FFFFFF"/>
                </a:solidFill>
              </a:rPr>
              <a:t>REGIONE EMILIA ROMAGNA</a:t>
            </a:r>
            <a:br>
              <a:rPr lang="it-IT" sz="4200">
                <a:solidFill>
                  <a:srgbClr val="FFFFFF"/>
                </a:solidFill>
              </a:rPr>
            </a:br>
            <a:r>
              <a:rPr lang="it-IT" sz="4200">
                <a:solidFill>
                  <a:srgbClr val="FFFFFF"/>
                </a:solidFill>
              </a:rPr>
              <a:t>Istituto per i beni artistici culturali e naturali</a:t>
            </a:r>
          </a:p>
        </p:txBody>
      </p:sp>
      <p:sp>
        <p:nvSpPr>
          <p:cNvPr id="3" name="Sottotitolo 2">
            <a:extLst>
              <a:ext uri="{FF2B5EF4-FFF2-40B4-BE49-F238E27FC236}">
                <a16:creationId xmlns:a16="http://schemas.microsoft.com/office/drawing/2014/main" id="{C3DE8B5C-8B48-4CA7-971F-B27BF0E3DFC1}"/>
              </a:ext>
            </a:extLst>
          </p:cNvPr>
          <p:cNvSpPr>
            <a:spLocks noGrp="1"/>
          </p:cNvSpPr>
          <p:nvPr>
            <p:ph type="subTitle" idx="1"/>
          </p:nvPr>
        </p:nvSpPr>
        <p:spPr>
          <a:xfrm>
            <a:off x="786678" y="3928940"/>
            <a:ext cx="4056253" cy="2289958"/>
          </a:xfrm>
        </p:spPr>
        <p:txBody>
          <a:bodyPr anchor="t">
            <a:normAutofit/>
          </a:bodyPr>
          <a:lstStyle/>
          <a:p>
            <a:pPr algn="r"/>
            <a:endParaRPr lang="it-IT" sz="1300" dirty="0">
              <a:solidFill>
                <a:srgbClr val="FFFFFF"/>
              </a:solidFill>
            </a:endParaRPr>
          </a:p>
          <a:p>
            <a:pPr algn="r"/>
            <a:endParaRPr lang="it-IT" sz="1300" dirty="0">
              <a:solidFill>
                <a:srgbClr val="FFFFFF"/>
              </a:solidFill>
            </a:endParaRPr>
          </a:p>
          <a:p>
            <a:pPr algn="r"/>
            <a:r>
              <a:rPr lang="it-IT" sz="1300" i="1" dirty="0">
                <a:solidFill>
                  <a:srgbClr val="FFFFFF"/>
                </a:solidFill>
              </a:rPr>
              <a:t>«Abbiamo bisogno di uno sguardo consapevolmente storico, educato alle ragioni della storia e dei suoi mutamenti. E anche la nostra scuola deve farsi laboratorio di un senso critico applicato alla percezione delle cose e a ciò che chiamiamo appunto, paesaggio»</a:t>
            </a:r>
          </a:p>
          <a:p>
            <a:pPr algn="r"/>
            <a:r>
              <a:rPr lang="it-IT" sz="1300" i="1" dirty="0">
                <a:solidFill>
                  <a:srgbClr val="FFFFFF"/>
                </a:solidFill>
              </a:rPr>
              <a:t>							Ezio Raimondi</a:t>
            </a:r>
          </a:p>
        </p:txBody>
      </p:sp>
    </p:spTree>
    <p:extLst>
      <p:ext uri="{BB962C8B-B14F-4D97-AF65-F5344CB8AC3E}">
        <p14:creationId xmlns:p14="http://schemas.microsoft.com/office/powerpoint/2010/main" val="1116039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2" name="Picture 4" descr="io amo i beni culturali VI edizione">
            <a:extLst>
              <a:ext uri="{FF2B5EF4-FFF2-40B4-BE49-F238E27FC236}">
                <a16:creationId xmlns:a16="http://schemas.microsoft.com/office/drawing/2014/main" id="{61DBE346-0561-4F6A-A89F-BB1E1E157C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
          <a:stretch/>
        </p:blipFill>
        <p:spPr bwMode="auto">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pic>
        <p:nvPicPr>
          <p:cNvPr id="2054" name="Picture 6" descr="http://online.ibc.regione.emilia-romagna.it/I/libri/IoamoiBC_05_2015-16.jpg">
            <a:extLst>
              <a:ext uri="{FF2B5EF4-FFF2-40B4-BE49-F238E27FC236}">
                <a16:creationId xmlns:a16="http://schemas.microsoft.com/office/drawing/2014/main" id="{46A32689-7AB5-4688-9158-18A86D8C30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753"/>
          <a:stretch/>
        </p:blipFill>
        <p:spPr bwMode="auto">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http://online.ibc.regione.emilia-romagna.it/I/libri/IoAmoiBC_IIIed_bassa.jpg">
            <a:extLst>
              <a:ext uri="{FF2B5EF4-FFF2-40B4-BE49-F238E27FC236}">
                <a16:creationId xmlns:a16="http://schemas.microsoft.com/office/drawing/2014/main" id="{A7CC092E-CCC6-4384-8B29-E279C6E8CF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585" r="-4" b="-4"/>
          <a:stretch/>
        </p:blipFill>
        <p:spPr bwMode="auto">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pic>
        <p:nvPicPr>
          <p:cNvPr id="2058" name="Picture 10" descr="http://online.ibc.regione.emilia-romagna.it/I/libri/IoAmoiBC_Sisma_bassa.jpg">
            <a:extLst>
              <a:ext uri="{FF2B5EF4-FFF2-40B4-BE49-F238E27FC236}">
                <a16:creationId xmlns:a16="http://schemas.microsoft.com/office/drawing/2014/main" id="{DDC0B624-696F-402F-8841-C14CFEAC53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534" r="-4" b="3607"/>
          <a:stretch/>
        </p:blipFill>
        <p:spPr bwMode="auto">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3" name="Segnaposto contenuto 12">
            <a:extLst>
              <a:ext uri="{FF2B5EF4-FFF2-40B4-BE49-F238E27FC236}">
                <a16:creationId xmlns:a16="http://schemas.microsoft.com/office/drawing/2014/main" id="{2B440956-F62D-4B81-9040-257BD259ED0C}"/>
              </a:ext>
            </a:extLst>
          </p:cNvPr>
          <p:cNvSpPr>
            <a:spLocks noGrp="1"/>
          </p:cNvSpPr>
          <p:nvPr>
            <p:ph idx="1"/>
          </p:nvPr>
        </p:nvSpPr>
        <p:spPr>
          <a:xfrm>
            <a:off x="805543" y="1237957"/>
            <a:ext cx="4558309" cy="5507088"/>
          </a:xfrm>
        </p:spPr>
        <p:txBody>
          <a:bodyPr anchor="t">
            <a:noAutofit/>
          </a:bodyPr>
          <a:lstStyle/>
          <a:p>
            <a:pPr marL="0" indent="0">
              <a:buNone/>
            </a:pPr>
            <a:r>
              <a:rPr lang="it-IT" sz="1800" dirty="0"/>
              <a:t>    IO AMO I BENI CULTURALI </a:t>
            </a:r>
          </a:p>
          <a:p>
            <a:pPr marL="0" indent="0" algn="just">
              <a:buNone/>
            </a:pPr>
            <a:r>
              <a:rPr lang="it-IT" sz="1800" dirty="0"/>
              <a:t>è un concorso di idee giunto ormai alla sua sesta edizione e rivolto a studenti delle scuole secondarie della Regione con l’obiettivo di avvicinare i giovani al patrimonio culturale e alle istituzioni che lo conservano, favorendo la loro partecipazione attiva e creativa e sostenendo la crescita di cittadini autonomi e consapevoli. Il concorso nato nel 2011 per volontà dell’IBC si avvale della collaborazione dell’Assessorato regionale alla formazione professionale università ricerca e lavoro, dell’Ufficio scolastico regionale del MIUR e dei Musei e Archivi della Regione che vengono invitati ad unirsi in </a:t>
            </a:r>
            <a:r>
              <a:rPr lang="it-IT" sz="1800" dirty="0" err="1"/>
              <a:t>partnerariato</a:t>
            </a:r>
            <a:r>
              <a:rPr lang="it-IT" sz="1800" dirty="0"/>
              <a:t> con le scuole per presentare un progetto che valorizzi il museo o l’archivio prescelto o un bene culturale del territorio. Il progetto viene realizzato nell’anno scolastico successivo al concorso.</a:t>
            </a:r>
          </a:p>
        </p:txBody>
      </p:sp>
    </p:spTree>
    <p:extLst>
      <p:ext uri="{BB962C8B-B14F-4D97-AF65-F5344CB8AC3E}">
        <p14:creationId xmlns:p14="http://schemas.microsoft.com/office/powerpoint/2010/main" val="420028951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3D83F26F-C55B-4A92-9AFF-4894D14E27C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062381"/>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4940E8-4031-4205-8D84-CBBB398C914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062381"/>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8" name="Immagine 7" descr="Immagine che contiene interni, persona, libro, sedendo&#10;&#10;Descrizione generata con affidabilità molto elevata">
            <a:extLst>
              <a:ext uri="{FF2B5EF4-FFF2-40B4-BE49-F238E27FC236}">
                <a16:creationId xmlns:a16="http://schemas.microsoft.com/office/drawing/2014/main" id="{2DE17EF9-31EE-429B-8109-AE80E703A5F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0308" y="761193"/>
            <a:ext cx="3631036" cy="2723277"/>
          </a:xfrm>
          <a:prstGeom prst="rect">
            <a:avLst/>
          </a:prstGeom>
        </p:spPr>
      </p:pic>
      <p:pic>
        <p:nvPicPr>
          <p:cNvPr id="11" name="Immagine 10" descr="Immagine che contiene erba, esterni, persona, cielo&#10;&#10;Descrizione generata con affidabilità molto elevata">
            <a:extLst>
              <a:ext uri="{FF2B5EF4-FFF2-40B4-BE49-F238E27FC236}">
                <a16:creationId xmlns:a16="http://schemas.microsoft.com/office/drawing/2014/main" id="{E29DAF8E-68D9-4BF6-9318-DE80BAE344A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71647" y="755103"/>
            <a:ext cx="3647276" cy="2735457"/>
          </a:xfrm>
          <a:prstGeom prst="rect">
            <a:avLst/>
          </a:prstGeom>
        </p:spPr>
      </p:pic>
      <p:pic>
        <p:nvPicPr>
          <p:cNvPr id="4" name="Segnaposto contenuto 3" descr="Immagine che contiene cielo, esterni, montagna, natura&#10;&#10;Descrizione generata con affidabilità molto elevata">
            <a:extLst>
              <a:ext uri="{FF2B5EF4-FFF2-40B4-BE49-F238E27FC236}">
                <a16:creationId xmlns:a16="http://schemas.microsoft.com/office/drawing/2014/main" id="{238652FC-0F39-4794-B11E-F43B948B308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a:stretch/>
        </p:blipFill>
        <p:spPr>
          <a:xfrm>
            <a:off x="8222987" y="755103"/>
            <a:ext cx="3647275" cy="2735456"/>
          </a:xfrm>
          <a:prstGeom prst="rect">
            <a:avLst/>
          </a:prstGeom>
        </p:spPr>
      </p:pic>
      <p:sp>
        <p:nvSpPr>
          <p:cNvPr id="2" name="Titolo 1">
            <a:extLst>
              <a:ext uri="{FF2B5EF4-FFF2-40B4-BE49-F238E27FC236}">
                <a16:creationId xmlns:a16="http://schemas.microsoft.com/office/drawing/2014/main" id="{E8FAA093-A582-4D43-8773-114700095817}"/>
              </a:ext>
            </a:extLst>
          </p:cNvPr>
          <p:cNvSpPr>
            <a:spLocks noGrp="1"/>
          </p:cNvSpPr>
          <p:nvPr>
            <p:ph type="title"/>
          </p:nvPr>
        </p:nvSpPr>
        <p:spPr>
          <a:xfrm>
            <a:off x="707011" y="4502330"/>
            <a:ext cx="10765410" cy="1207269"/>
          </a:xfrm>
        </p:spPr>
        <p:txBody>
          <a:bodyPr vert="horz" lIns="91440" tIns="45720" rIns="91440" bIns="45720" rtlCol="0" anchor="b">
            <a:normAutofit fontScale="90000"/>
          </a:bodyPr>
          <a:lstStyle/>
          <a:p>
            <a:pPr algn="ctr"/>
            <a:r>
              <a:rPr lang="en-US" sz="1500" b="1" kern="1200">
                <a:solidFill>
                  <a:schemeClr val="bg1"/>
                </a:solidFill>
                <a:latin typeface="+mj-lt"/>
                <a:ea typeface="+mj-ea"/>
                <a:cs typeface="+mj-cs"/>
              </a:rPr>
              <a:t>MI PRESENTO: SONO IL PAESAGGIO</a:t>
            </a:r>
            <a:br>
              <a:rPr lang="en-US" sz="1500" b="1" kern="1200" dirty="0">
                <a:solidFill>
                  <a:schemeClr val="bg1"/>
                </a:solidFill>
                <a:latin typeface="+mj-lt"/>
                <a:ea typeface="+mj-ea"/>
                <a:cs typeface="+mj-cs"/>
              </a:rPr>
            </a:br>
            <a:br>
              <a:rPr lang="en-US" sz="1500" kern="1200" dirty="0">
                <a:solidFill>
                  <a:schemeClr val="bg1"/>
                </a:solidFill>
                <a:latin typeface="+mj-lt"/>
                <a:ea typeface="+mj-ea"/>
                <a:cs typeface="+mj-cs"/>
              </a:rPr>
            </a:br>
            <a:r>
              <a:rPr lang="en-US" sz="1500" kern="1200">
                <a:solidFill>
                  <a:schemeClr val="bg1"/>
                </a:solidFill>
                <a:latin typeface="+mj-lt"/>
                <a:ea typeface="+mj-ea"/>
                <a:cs typeface="+mj-cs"/>
              </a:rPr>
              <a:t>fa parte dell’edizione 2015-2016 del concorso IO AMO I BENI CULTURALI e ha coinvolto il MUSEO Naturalistico dell’Ente Parco Sasso Simone e Simoncello di Pennabilli affidando all’Istituto comprensivo «Olivieri» il compito di far conoscere il patrimonio del Parco attraverso una mostra aperta a tutto il territorio. L’idea è stata quella di promuovere il concetto di MUSEO come luogo pubblico di ricerca, in continua evoluzione con l’intenzione di risvegliare curiosità e capacità di visione attraverso l’esplorazione del paesaggio.</a:t>
            </a:r>
          </a:p>
        </p:txBody>
      </p:sp>
    </p:spTree>
    <p:extLst>
      <p:ext uri="{BB962C8B-B14F-4D97-AF65-F5344CB8AC3E}">
        <p14:creationId xmlns:p14="http://schemas.microsoft.com/office/powerpoint/2010/main" val="2937701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Segnaposto contenuto 3">
            <a:extLst>
              <a:ext uri="{FF2B5EF4-FFF2-40B4-BE49-F238E27FC236}">
                <a16:creationId xmlns:a16="http://schemas.microsoft.com/office/drawing/2014/main" id="{788B60DE-EA0B-446F-9388-16A4309FC6BF}"/>
              </a:ext>
            </a:extLst>
          </p:cNvPr>
          <p:cNvPicPr>
            <a:picLocks noChangeAspect="1"/>
          </p:cNvPicPr>
          <p:nvPr/>
        </p:nvPicPr>
        <p:blipFill rotWithShape="1">
          <a:blip r:embed="rId2">
            <a:extLst>
              <a:ext uri="{28A0092B-C50C-407E-A947-70E740481C1C}">
                <a14:useLocalDpi xmlns:a14="http://schemas.microsoft.com/office/drawing/2010/main" val="0"/>
              </a:ext>
            </a:extLst>
          </a:blip>
          <a:srcRect l="9604" r="23649" b="4"/>
          <a:stretch/>
        </p:blipFill>
        <p:spPr>
          <a:xfrm>
            <a:off x="4700396" y="617591"/>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pic>
        <p:nvPicPr>
          <p:cNvPr id="7" name="Immagine 6">
            <a:extLst>
              <a:ext uri="{FF2B5EF4-FFF2-40B4-BE49-F238E27FC236}">
                <a16:creationId xmlns:a16="http://schemas.microsoft.com/office/drawing/2014/main" id="{B2F39913-A2E1-4158-8403-B67FFB352591}"/>
              </a:ext>
            </a:extLst>
          </p:cNvPr>
          <p:cNvPicPr>
            <a:picLocks noChangeAspect="1"/>
          </p:cNvPicPr>
          <p:nvPr/>
        </p:nvPicPr>
        <p:blipFill rotWithShape="1">
          <a:blip r:embed="rId3">
            <a:extLst>
              <a:ext uri="{28A0092B-C50C-407E-A947-70E740481C1C}">
                <a14:useLocalDpi xmlns:a14="http://schemas.microsoft.com/office/drawing/2010/main" val="0"/>
              </a:ext>
            </a:extLst>
          </a:blip>
          <a:srcRect l="24999" r="6" b="6"/>
          <a:stretch/>
        </p:blipFill>
        <p:spPr>
          <a:xfrm>
            <a:off x="3545527" y="3036574"/>
            <a:ext cx="2505456" cy="2505456"/>
          </a:xfrm>
          <a:custGeom>
            <a:avLst/>
            <a:gdLst>
              <a:gd name="connsiteX0" fmla="*/ 1252728 w 2505456"/>
              <a:gd name="connsiteY0" fmla="*/ 0 h 2505456"/>
              <a:gd name="connsiteX1" fmla="*/ 2505456 w 2505456"/>
              <a:gd name="connsiteY1" fmla="*/ 1252728 h 2505456"/>
              <a:gd name="connsiteX2" fmla="*/ 1252728 w 2505456"/>
              <a:gd name="connsiteY2" fmla="*/ 2505456 h 2505456"/>
              <a:gd name="connsiteX3" fmla="*/ 0 w 2505456"/>
              <a:gd name="connsiteY3" fmla="*/ 1252728 h 2505456"/>
              <a:gd name="connsiteX4" fmla="*/ 1252728 w 2505456"/>
              <a:gd name="connsiteY4" fmla="*/ 0 h 25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9" name="Immagine 8" descr="Immagine che contiene acqua, barca, albero, esterni&#10;&#10;Descrizione generata con affidabilità molto elevata">
            <a:extLst>
              <a:ext uri="{FF2B5EF4-FFF2-40B4-BE49-F238E27FC236}">
                <a16:creationId xmlns:a16="http://schemas.microsoft.com/office/drawing/2014/main" id="{B4B84397-5DA2-46D1-97CB-CAB927303F5C}"/>
              </a:ext>
            </a:extLst>
          </p:cNvPr>
          <p:cNvPicPr>
            <a:picLocks noChangeAspect="1"/>
          </p:cNvPicPr>
          <p:nvPr/>
        </p:nvPicPr>
        <p:blipFill rotWithShape="1">
          <a:blip r:embed="rId4">
            <a:extLst>
              <a:ext uri="{28A0092B-C50C-407E-A947-70E740481C1C}">
                <a14:useLocalDpi xmlns:a14="http://schemas.microsoft.com/office/drawing/2010/main" val="0"/>
              </a:ext>
            </a:extLst>
          </a:blip>
          <a:srcRect l="12059" r="2" b="2"/>
          <a:stretch/>
        </p:blipFill>
        <p:spPr>
          <a:xfrm>
            <a:off x="20" y="10"/>
            <a:ext cx="3904480" cy="331883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19" name="Segnaposto contenuto 3" descr="Immagine che contiene esterni, cielo, albero, terra&#10;&#10;Descrizione generata con affidabilità molto elevata">
            <a:extLst>
              <a:ext uri="{FF2B5EF4-FFF2-40B4-BE49-F238E27FC236}">
                <a16:creationId xmlns:a16="http://schemas.microsoft.com/office/drawing/2014/main" id="{96BDB837-5C78-4645-8ECE-E5B63F2C2643}"/>
              </a:ext>
            </a:extLst>
          </p:cNvPr>
          <p:cNvPicPr>
            <a:picLocks noChangeAspect="1"/>
          </p:cNvPicPr>
          <p:nvPr/>
        </p:nvPicPr>
        <p:blipFill rotWithShape="1">
          <a:blip r:embed="rId5">
            <a:extLst>
              <a:ext uri="{28A0092B-C50C-407E-A947-70E740481C1C}">
                <a14:useLocalDpi xmlns:a14="http://schemas.microsoft.com/office/drawing/2010/main" val="0"/>
              </a:ext>
            </a:extLst>
          </a:blip>
          <a:srcRect l="11781" r="2331" b="5"/>
          <a:stretch/>
        </p:blipFill>
        <p:spPr>
          <a:xfrm>
            <a:off x="1" y="4207014"/>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
        <p:nvSpPr>
          <p:cNvPr id="15" name="Titolo 14">
            <a:extLst>
              <a:ext uri="{FF2B5EF4-FFF2-40B4-BE49-F238E27FC236}">
                <a16:creationId xmlns:a16="http://schemas.microsoft.com/office/drawing/2014/main" id="{AC4A3675-F6F0-4D9B-9B2C-09C69520EB9C}"/>
              </a:ext>
            </a:extLst>
          </p:cNvPr>
          <p:cNvSpPr>
            <a:spLocks noGrp="1"/>
          </p:cNvSpPr>
          <p:nvPr>
            <p:ph type="title"/>
          </p:nvPr>
        </p:nvSpPr>
        <p:spPr>
          <a:xfrm>
            <a:off x="7263519" y="1396289"/>
            <a:ext cx="3968772" cy="790857"/>
          </a:xfrm>
        </p:spPr>
        <p:txBody>
          <a:bodyPr>
            <a:noAutofit/>
          </a:bodyPr>
          <a:lstStyle/>
          <a:p>
            <a:r>
              <a:rPr lang="it-IT" sz="2800" b="1" dirty="0"/>
              <a:t>GIOVANI PER IL TERRITORIO</a:t>
            </a:r>
          </a:p>
        </p:txBody>
      </p:sp>
      <p:sp>
        <p:nvSpPr>
          <p:cNvPr id="25" name="Content Placeholder 20"/>
          <p:cNvSpPr>
            <a:spLocks noGrp="1"/>
          </p:cNvSpPr>
          <p:nvPr>
            <p:ph idx="1"/>
          </p:nvPr>
        </p:nvSpPr>
        <p:spPr>
          <a:xfrm>
            <a:off x="6979313" y="2871982"/>
            <a:ext cx="4375579" cy="3100193"/>
          </a:xfrm>
        </p:spPr>
        <p:txBody>
          <a:bodyPr anchor="t">
            <a:normAutofit/>
          </a:bodyPr>
          <a:lstStyle/>
          <a:p>
            <a:pPr marL="0" indent="0" algn="just">
              <a:buNone/>
            </a:pPr>
            <a:r>
              <a:rPr lang="en-US" sz="1800" dirty="0"/>
              <a:t>E’ un bando di </a:t>
            </a:r>
            <a:r>
              <a:rPr lang="en-US" sz="1800" dirty="0" err="1"/>
              <a:t>concorso</a:t>
            </a:r>
            <a:r>
              <a:rPr lang="en-US" sz="1800" dirty="0"/>
              <a:t> </a:t>
            </a:r>
            <a:r>
              <a:rPr lang="en-US" sz="1800" dirty="0" err="1"/>
              <a:t>promosso</a:t>
            </a:r>
            <a:r>
              <a:rPr lang="en-US" sz="1800" dirty="0"/>
              <a:t> </a:t>
            </a:r>
            <a:r>
              <a:rPr lang="en-US" sz="1800" dirty="0" err="1"/>
              <a:t>dall’IBACN</a:t>
            </a:r>
            <a:r>
              <a:rPr lang="en-US" sz="1800" dirty="0"/>
              <a:t> </a:t>
            </a:r>
            <a:r>
              <a:rPr lang="en-US" sz="1800" dirty="0" err="1"/>
              <a:t>che</a:t>
            </a:r>
            <a:r>
              <a:rPr lang="en-US" sz="1800" dirty="0"/>
              <a:t> </a:t>
            </a:r>
            <a:r>
              <a:rPr lang="en-US" sz="1800" dirty="0" err="1"/>
              <a:t>invita</a:t>
            </a:r>
            <a:r>
              <a:rPr lang="en-US" sz="1800" dirty="0"/>
              <a:t> I </a:t>
            </a:r>
            <a:r>
              <a:rPr lang="en-US" sz="1800" dirty="0" err="1"/>
              <a:t>giovani</a:t>
            </a:r>
            <a:r>
              <a:rPr lang="en-US" sz="1800" dirty="0"/>
              <a:t> della </a:t>
            </a:r>
            <a:r>
              <a:rPr lang="en-US" sz="1800" dirty="0" err="1"/>
              <a:t>Regione</a:t>
            </a:r>
            <a:r>
              <a:rPr lang="en-US" sz="1800" dirty="0"/>
              <a:t> ( </a:t>
            </a:r>
            <a:r>
              <a:rPr lang="en-US" sz="1800" dirty="0" err="1"/>
              <a:t>dai</a:t>
            </a:r>
            <a:r>
              <a:rPr lang="en-US" sz="1800" dirty="0"/>
              <a:t> 18 </a:t>
            </a:r>
            <a:r>
              <a:rPr lang="en-US" sz="1800" dirty="0" err="1"/>
              <a:t>ai</a:t>
            </a:r>
            <a:r>
              <a:rPr lang="en-US" sz="1800" dirty="0"/>
              <a:t> 35 </a:t>
            </a:r>
            <a:r>
              <a:rPr lang="en-US" sz="1800" dirty="0" err="1"/>
              <a:t>anni</a:t>
            </a:r>
            <a:r>
              <a:rPr lang="en-US" sz="1800" dirty="0"/>
              <a:t>) a </a:t>
            </a:r>
            <a:r>
              <a:rPr lang="en-US" sz="1800" dirty="0" err="1"/>
              <a:t>proporre</a:t>
            </a:r>
            <a:r>
              <a:rPr lang="en-US" sz="1800" dirty="0"/>
              <a:t> </a:t>
            </a:r>
            <a:r>
              <a:rPr lang="en-US" sz="1800" dirty="0" err="1"/>
              <a:t>sistemi</a:t>
            </a:r>
            <a:r>
              <a:rPr lang="en-US" sz="1800" dirty="0"/>
              <a:t> </a:t>
            </a:r>
            <a:r>
              <a:rPr lang="en-US" sz="1800" dirty="0" err="1"/>
              <a:t>innovativi</a:t>
            </a:r>
            <a:r>
              <a:rPr lang="en-US" sz="1800" dirty="0"/>
              <a:t> di </a:t>
            </a:r>
            <a:r>
              <a:rPr lang="en-US" sz="1800" dirty="0" err="1"/>
              <a:t>promozione</a:t>
            </a:r>
            <a:r>
              <a:rPr lang="en-US" sz="1800" dirty="0"/>
              <a:t> e impresa </a:t>
            </a:r>
            <a:r>
              <a:rPr lang="en-US" sz="1800" dirty="0" err="1"/>
              <a:t>culturale</a:t>
            </a:r>
            <a:r>
              <a:rPr lang="en-US" sz="1800" dirty="0"/>
              <a:t>. </a:t>
            </a:r>
            <a:r>
              <a:rPr lang="en-US" sz="1800" dirty="0" err="1"/>
              <a:t>Alla</a:t>
            </a:r>
            <a:r>
              <a:rPr lang="en-US" sz="1800" dirty="0"/>
              <a:t> </a:t>
            </a:r>
            <a:r>
              <a:rPr lang="en-US" sz="1800" dirty="0" err="1"/>
              <a:t>seconda</a:t>
            </a:r>
            <a:r>
              <a:rPr lang="en-US" sz="1800" dirty="0"/>
              <a:t> </a:t>
            </a:r>
            <a:r>
              <a:rPr lang="en-US" sz="1800" dirty="0" err="1"/>
              <a:t>edizione</a:t>
            </a:r>
            <a:r>
              <a:rPr lang="en-US" sz="1800" dirty="0"/>
              <a:t> del bando </a:t>
            </a:r>
            <a:r>
              <a:rPr lang="en-US" sz="1800" dirty="0" err="1"/>
              <a:t>hanno</a:t>
            </a:r>
            <a:r>
              <a:rPr lang="en-US" sz="1800" dirty="0"/>
              <a:t> </a:t>
            </a:r>
            <a:r>
              <a:rPr lang="en-US" sz="1800" dirty="0" err="1"/>
              <a:t>partecipato</a:t>
            </a:r>
            <a:r>
              <a:rPr lang="en-US" sz="1800" dirty="0"/>
              <a:t> </a:t>
            </a:r>
            <a:r>
              <a:rPr lang="en-US" sz="1800" dirty="0" err="1"/>
              <a:t>oltre</a:t>
            </a:r>
            <a:r>
              <a:rPr lang="en-US" sz="1800" dirty="0"/>
              <a:t> 300 </a:t>
            </a:r>
            <a:r>
              <a:rPr lang="en-US" sz="1800" dirty="0" err="1"/>
              <a:t>associazioni</a:t>
            </a:r>
            <a:r>
              <a:rPr lang="en-US" sz="1800" dirty="0"/>
              <a:t>, </a:t>
            </a:r>
            <a:r>
              <a:rPr lang="en-US" sz="1800" dirty="0" err="1"/>
              <a:t>enti</a:t>
            </a:r>
            <a:r>
              <a:rPr lang="en-US" sz="1800" dirty="0"/>
              <a:t> e </a:t>
            </a:r>
            <a:r>
              <a:rPr lang="en-US" sz="1800" dirty="0" err="1"/>
              <a:t>istituzioni</a:t>
            </a:r>
            <a:r>
              <a:rPr lang="en-US" sz="1800" dirty="0"/>
              <a:t>, </a:t>
            </a:r>
            <a:r>
              <a:rPr lang="en-US" sz="1800" dirty="0" err="1"/>
              <a:t>uniti</a:t>
            </a:r>
            <a:r>
              <a:rPr lang="en-US" sz="1800" dirty="0"/>
              <a:t> </a:t>
            </a:r>
            <a:r>
              <a:rPr lang="en-US" sz="1800" dirty="0" err="1"/>
              <a:t>nel</a:t>
            </a:r>
            <a:r>
              <a:rPr lang="en-US" sz="1800" dirty="0"/>
              <a:t> </a:t>
            </a:r>
            <a:r>
              <a:rPr lang="en-US" sz="1800" dirty="0" err="1"/>
              <a:t>condividere</a:t>
            </a:r>
            <a:r>
              <a:rPr lang="en-US" sz="1800" dirty="0"/>
              <a:t> un </a:t>
            </a:r>
            <a:r>
              <a:rPr lang="en-US" sz="1800" dirty="0" err="1"/>
              <a:t>percorso</a:t>
            </a:r>
            <a:r>
              <a:rPr lang="en-US" sz="1800" dirty="0"/>
              <a:t> </a:t>
            </a:r>
            <a:r>
              <a:rPr lang="en-US" sz="1800" dirty="0" err="1"/>
              <a:t>progettuale</a:t>
            </a:r>
            <a:r>
              <a:rPr lang="en-US" sz="1800" dirty="0"/>
              <a:t> </a:t>
            </a:r>
            <a:r>
              <a:rPr lang="en-US" sz="1800" dirty="0" err="1"/>
              <a:t>finalizzato</a:t>
            </a:r>
            <a:r>
              <a:rPr lang="en-US" sz="1800" dirty="0"/>
              <a:t> </a:t>
            </a:r>
            <a:r>
              <a:rPr lang="en-US" sz="1800" dirty="0" err="1"/>
              <a:t>alla</a:t>
            </a:r>
            <a:r>
              <a:rPr lang="en-US" sz="1800" dirty="0"/>
              <a:t> </a:t>
            </a:r>
            <a:r>
              <a:rPr lang="en-US" sz="1800" dirty="0" err="1"/>
              <a:t>gestione</a:t>
            </a:r>
            <a:r>
              <a:rPr lang="en-US" sz="1800" dirty="0"/>
              <a:t> e </a:t>
            </a:r>
            <a:r>
              <a:rPr lang="en-US" sz="1800" dirty="0" err="1"/>
              <a:t>valorizzazione</a:t>
            </a:r>
            <a:r>
              <a:rPr lang="en-US" sz="1800" dirty="0"/>
              <a:t> </a:t>
            </a:r>
            <a:r>
              <a:rPr lang="en-US" sz="1800" dirty="0" err="1"/>
              <a:t>dei</a:t>
            </a:r>
            <a:r>
              <a:rPr lang="en-US" sz="1800" dirty="0"/>
              <a:t> </a:t>
            </a:r>
            <a:r>
              <a:rPr lang="en-US" sz="1800" dirty="0" err="1"/>
              <a:t>beni</a:t>
            </a:r>
            <a:r>
              <a:rPr lang="en-US" sz="1800" dirty="0"/>
              <a:t> </a:t>
            </a:r>
            <a:r>
              <a:rPr lang="en-US" sz="1800" dirty="0" err="1"/>
              <a:t>culturali</a:t>
            </a:r>
            <a:r>
              <a:rPr lang="en-US" sz="1800" dirty="0"/>
              <a:t>. </a:t>
            </a:r>
          </a:p>
        </p:txBody>
      </p:sp>
    </p:spTree>
    <p:extLst>
      <p:ext uri="{BB962C8B-B14F-4D97-AF65-F5344CB8AC3E}">
        <p14:creationId xmlns:p14="http://schemas.microsoft.com/office/powerpoint/2010/main" val="95115171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Immagine 8" descr="Immagine che contiene albero, cielo, esterni, erba&#10;&#10;Descrizione generata con affidabilità molto elevata">
            <a:extLst>
              <a:ext uri="{FF2B5EF4-FFF2-40B4-BE49-F238E27FC236}">
                <a16:creationId xmlns:a16="http://schemas.microsoft.com/office/drawing/2014/main" id="{6C240546-1E8D-40DA-9CE0-CDD0D1E1C7C3}"/>
              </a:ext>
            </a:extLst>
          </p:cNvPr>
          <p:cNvPicPr>
            <a:picLocks noChangeAspect="1"/>
          </p:cNvPicPr>
          <p:nvPr/>
        </p:nvPicPr>
        <p:blipFill rotWithShape="1">
          <a:blip r:embed="rId2">
            <a:extLst>
              <a:ext uri="{28A0092B-C50C-407E-A947-70E740481C1C}">
                <a14:useLocalDpi xmlns:a14="http://schemas.microsoft.com/office/drawing/2010/main" val="0"/>
              </a:ext>
            </a:extLst>
          </a:blip>
          <a:srcRect l="23924" r="19823" b="-5"/>
          <a:stretch/>
        </p:blipFill>
        <p:spPr>
          <a:xfrm>
            <a:off x="5680087" y="361702"/>
            <a:ext cx="1691640" cy="1691640"/>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1" name="Immagine 10" descr="Immagine che contiene esterni, edificio, persona, terra&#10;&#10;Descrizione generata con affidabilità molto elevata">
            <a:extLst>
              <a:ext uri="{FF2B5EF4-FFF2-40B4-BE49-F238E27FC236}">
                <a16:creationId xmlns:a16="http://schemas.microsoft.com/office/drawing/2014/main" id="{2D343876-2734-408A-AE7D-926019F3C833}"/>
              </a:ext>
            </a:extLst>
          </p:cNvPr>
          <p:cNvPicPr>
            <a:picLocks noChangeAspect="1"/>
          </p:cNvPicPr>
          <p:nvPr/>
        </p:nvPicPr>
        <p:blipFill rotWithShape="1">
          <a:blip r:embed="rId3">
            <a:extLst>
              <a:ext uri="{28A0092B-C50C-407E-A947-70E740481C1C}">
                <a14:useLocalDpi xmlns:a14="http://schemas.microsoft.com/office/drawing/2010/main" val="0"/>
              </a:ext>
            </a:extLst>
          </a:blip>
          <a:srcRect l="7079" r="32921"/>
          <a:stretch/>
        </p:blipFill>
        <p:spPr>
          <a:xfrm>
            <a:off x="5838252" y="2722161"/>
            <a:ext cx="2743200" cy="2743200"/>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Immagine 6" descr="Immagine che contiene albero, esterni, erba, pianta&#10;&#10;Descrizione generata con affidabilità molto elevata">
            <a:extLst>
              <a:ext uri="{FF2B5EF4-FFF2-40B4-BE49-F238E27FC236}">
                <a16:creationId xmlns:a16="http://schemas.microsoft.com/office/drawing/2014/main" id="{0E6DC5D4-271C-49C4-A4F3-77C44087FF43}"/>
              </a:ext>
            </a:extLst>
          </p:cNvPr>
          <p:cNvPicPr>
            <a:picLocks noChangeAspect="1"/>
          </p:cNvPicPr>
          <p:nvPr/>
        </p:nvPicPr>
        <p:blipFill rotWithShape="1">
          <a:blip r:embed="rId4">
            <a:extLst>
              <a:ext uri="{28A0092B-C50C-407E-A947-70E740481C1C}">
                <a14:useLocalDpi xmlns:a14="http://schemas.microsoft.com/office/drawing/2010/main" val="0"/>
              </a:ext>
            </a:extLst>
          </a:blip>
          <a:srcRect l="19763" r="14654" b="4"/>
          <a:stretch/>
        </p:blipFill>
        <p:spPr>
          <a:xfrm>
            <a:off x="9009416" y="4131546"/>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5" name="Immagine 4" descr="Immagine che contiene cielo, esterni, albero, edificio&#10;&#10;Descrizione generata con affidabilità molto elevata">
            <a:extLst>
              <a:ext uri="{FF2B5EF4-FFF2-40B4-BE49-F238E27FC236}">
                <a16:creationId xmlns:a16="http://schemas.microsoft.com/office/drawing/2014/main" id="{9068A5F2-ADD5-40C7-8C03-ACFF4972ADE5}"/>
              </a:ext>
            </a:extLst>
          </p:cNvPr>
          <p:cNvPicPr>
            <a:picLocks noChangeAspect="1"/>
          </p:cNvPicPr>
          <p:nvPr/>
        </p:nvPicPr>
        <p:blipFill rotWithShape="1">
          <a:blip r:embed="rId5">
            <a:extLst>
              <a:ext uri="{28A0092B-C50C-407E-A947-70E740481C1C}">
                <a14:useLocalDpi xmlns:a14="http://schemas.microsoft.com/office/drawing/2010/main" val="0"/>
              </a:ext>
            </a:extLst>
          </a:blip>
          <a:srcRect l="6818" r="15369"/>
          <a:stretch/>
        </p:blipFill>
        <p:spPr>
          <a:xfrm>
            <a:off x="8278624" y="2"/>
            <a:ext cx="3913376" cy="328156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 name="Titolo 1">
            <a:extLst>
              <a:ext uri="{FF2B5EF4-FFF2-40B4-BE49-F238E27FC236}">
                <a16:creationId xmlns:a16="http://schemas.microsoft.com/office/drawing/2014/main" id="{8212B67C-9EBA-4B81-9B17-DEBD4F13B083}"/>
              </a:ext>
            </a:extLst>
          </p:cNvPr>
          <p:cNvSpPr>
            <a:spLocks noGrp="1"/>
          </p:cNvSpPr>
          <p:nvPr>
            <p:ph type="title"/>
          </p:nvPr>
        </p:nvSpPr>
        <p:spPr>
          <a:xfrm>
            <a:off x="801098" y="446049"/>
            <a:ext cx="4624342" cy="780585"/>
          </a:xfrm>
        </p:spPr>
        <p:txBody>
          <a:bodyPr>
            <a:normAutofit/>
          </a:bodyPr>
          <a:lstStyle/>
          <a:p>
            <a:r>
              <a:rPr lang="it-IT" sz="2800" dirty="0"/>
              <a:t>GIOVANI PER IL TERRITORIO</a:t>
            </a:r>
          </a:p>
        </p:txBody>
      </p:sp>
      <p:sp>
        <p:nvSpPr>
          <p:cNvPr id="3" name="Segnaposto contenuto 2">
            <a:extLst>
              <a:ext uri="{FF2B5EF4-FFF2-40B4-BE49-F238E27FC236}">
                <a16:creationId xmlns:a16="http://schemas.microsoft.com/office/drawing/2014/main" id="{C88853E8-C981-4B2E-985C-DE98CF71A521}"/>
              </a:ext>
            </a:extLst>
          </p:cNvPr>
          <p:cNvSpPr>
            <a:spLocks noGrp="1"/>
          </p:cNvSpPr>
          <p:nvPr>
            <p:ph idx="1"/>
          </p:nvPr>
        </p:nvSpPr>
        <p:spPr>
          <a:xfrm>
            <a:off x="805543" y="1226635"/>
            <a:ext cx="4558309" cy="5129560"/>
          </a:xfrm>
        </p:spPr>
        <p:txBody>
          <a:bodyPr anchor="t">
            <a:normAutofit fontScale="25000" lnSpcReduction="20000"/>
          </a:bodyPr>
          <a:lstStyle/>
          <a:p>
            <a:pPr algn="just"/>
            <a:endParaRPr lang="it-IT" sz="2500" dirty="0"/>
          </a:p>
          <a:p>
            <a:pPr algn="just"/>
            <a:endParaRPr lang="it-IT" sz="4900" dirty="0"/>
          </a:p>
          <a:p>
            <a:pPr marL="0" indent="0" algn="just">
              <a:buNone/>
            </a:pPr>
            <a:r>
              <a:rPr lang="it-IT" sz="5600" dirty="0"/>
              <a:t>Sono molti i progetti che ogni anno si presentano al concorso che seleziona le 10 migliori proposte pervenute. I criteri di selezione premiano l’originalità, la partecipazione attiva dei giovani, la capacità di coinvolgere la comunità territoriale e di attrarre risorse.</a:t>
            </a:r>
          </a:p>
          <a:p>
            <a:pPr marL="0" indent="0" algn="just">
              <a:buNone/>
            </a:pPr>
            <a:r>
              <a:rPr lang="it-IT" sz="5600" dirty="0"/>
              <a:t>Requisito per l’ammissione è, tra l’altro, ricevere dall’ente titolare del bene oggetto della valorizzazione, o da un terzo soggetto, un contributo di almeno 2.000 euro. L’IBC finanzia i vincitori con 10.000 euro e verifica nel tempo l’attuazione  concreta del progetto.</a:t>
            </a:r>
          </a:p>
          <a:p>
            <a:pPr marL="0" indent="0" algn="just">
              <a:buNone/>
            </a:pPr>
            <a:endParaRPr lang="it-IT" sz="4900" dirty="0"/>
          </a:p>
          <a:p>
            <a:pPr marL="0" indent="0" algn="just">
              <a:buNone/>
            </a:pPr>
            <a:r>
              <a:rPr lang="it-IT" sz="4900" dirty="0"/>
              <a:t>Tra i progetti premiati:</a:t>
            </a:r>
          </a:p>
          <a:p>
            <a:pPr marL="0" indent="0" algn="just">
              <a:buNone/>
            </a:pPr>
            <a:endParaRPr lang="it-IT" sz="4900" dirty="0"/>
          </a:p>
          <a:p>
            <a:pPr marL="0" indent="0" algn="just">
              <a:spcBef>
                <a:spcPts val="0"/>
              </a:spcBef>
              <a:buNone/>
            </a:pPr>
            <a:r>
              <a:rPr lang="it-IT" sz="4900" dirty="0"/>
              <a:t>SMART DOCK: </a:t>
            </a:r>
          </a:p>
          <a:p>
            <a:pPr marL="0" indent="0" algn="just">
              <a:spcBef>
                <a:spcPts val="0"/>
              </a:spcBef>
              <a:buNone/>
            </a:pPr>
            <a:r>
              <a:rPr lang="it-IT" sz="4900" dirty="0"/>
              <a:t>tattiche di riuso intelligente della Darsena di Ferrara </a:t>
            </a:r>
          </a:p>
          <a:p>
            <a:pPr marL="0" indent="0" algn="just">
              <a:spcBef>
                <a:spcPts val="0"/>
              </a:spcBef>
              <a:buNone/>
            </a:pPr>
            <a:r>
              <a:rPr lang="it-IT" sz="4900" dirty="0"/>
              <a:t> L’associazione «Basso Profilo» è impegnata da tempo nel recupero di una zona      fluviale che ha scritto la storia di Ferrara e che oggi        è trascurata. Il progetto vincitore potenzia l’azione avviata nel quartiere Giardino, dando respiro al Consorzio </a:t>
            </a:r>
            <a:r>
              <a:rPr lang="it-IT" sz="4900" dirty="0" err="1"/>
              <a:t>Wunderkammer</a:t>
            </a:r>
            <a:r>
              <a:rPr lang="it-IT" sz="4900" dirty="0"/>
              <a:t> nato per unire le forze in campo e applicare un modello gestionale che mette al centro l’azione della comunità locale.</a:t>
            </a:r>
          </a:p>
          <a:p>
            <a:pPr marL="0" indent="0" algn="just">
              <a:spcBef>
                <a:spcPts val="0"/>
              </a:spcBef>
              <a:buNone/>
            </a:pPr>
            <a:endParaRPr lang="it-IT" sz="4900" dirty="0"/>
          </a:p>
          <a:p>
            <a:pPr marL="0" indent="0" algn="just">
              <a:spcBef>
                <a:spcPts val="0"/>
              </a:spcBef>
              <a:buNone/>
            </a:pPr>
            <a:r>
              <a:rPr lang="it-IT" sz="4900" dirty="0"/>
              <a:t>GEOCACHING :</a:t>
            </a:r>
          </a:p>
          <a:p>
            <a:pPr marL="0" indent="0" algn="just">
              <a:spcBef>
                <a:spcPts val="0"/>
              </a:spcBef>
              <a:buNone/>
            </a:pPr>
            <a:r>
              <a:rPr lang="it-IT" sz="4900" dirty="0"/>
              <a:t>orientamento culturale nelle terre del Frignano</a:t>
            </a:r>
          </a:p>
          <a:p>
            <a:pPr marL="0" indent="0" algn="just">
              <a:spcBef>
                <a:spcPts val="0"/>
              </a:spcBef>
              <a:buNone/>
            </a:pPr>
            <a:r>
              <a:rPr lang="it-IT" sz="4900" dirty="0"/>
              <a:t>Il </a:t>
            </a:r>
            <a:r>
              <a:rPr lang="it-IT" sz="4900" dirty="0" err="1"/>
              <a:t>Geocaching</a:t>
            </a:r>
            <a:r>
              <a:rPr lang="it-IT" sz="4900" dirty="0"/>
              <a:t> è una caccia al tesoro che in questo caso parte dal web  dove, appuntando le coordinate del luogo da raggiungere, si prosegue nel paesaggio  grazie ad un sistema GPS che consente il ritrovamento di aspetti del territorio segnalati nel progetto e oggetto della valorizzazione. Grazie a questo progetto e alla collaborazione con il Comune di Pavullo è stato messo in sicurezza il patrimonio arboreo del Parco Ducale.</a:t>
            </a:r>
          </a:p>
          <a:p>
            <a:pPr algn="just"/>
            <a:endParaRPr lang="it-IT" sz="4900" dirty="0"/>
          </a:p>
          <a:p>
            <a:pPr algn="just"/>
            <a:endParaRPr lang="it-IT" sz="4900" dirty="0"/>
          </a:p>
          <a:p>
            <a:endParaRPr lang="it-IT" sz="900" dirty="0"/>
          </a:p>
        </p:txBody>
      </p:sp>
    </p:spTree>
    <p:extLst>
      <p:ext uri="{BB962C8B-B14F-4D97-AF65-F5344CB8AC3E}">
        <p14:creationId xmlns:p14="http://schemas.microsoft.com/office/powerpoint/2010/main" val="294810805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0CED393-AD16-497D-B2C9-C21E85B41E68}"/>
              </a:ext>
            </a:extLst>
          </p:cNvPr>
          <p:cNvPicPr>
            <a:picLocks noChangeAspect="1"/>
          </p:cNvPicPr>
          <p:nvPr/>
        </p:nvPicPr>
        <p:blipFill rotWithShape="1">
          <a:blip r:embed="rId2">
            <a:extLst>
              <a:ext uri="{28A0092B-C50C-407E-A947-70E740481C1C}">
                <a14:useLocalDpi xmlns:a14="http://schemas.microsoft.com/office/drawing/2010/main" val="0"/>
              </a:ext>
            </a:extLst>
          </a:blip>
          <a:srcRect l="13274" r="11901" b="-3"/>
          <a:stretch/>
        </p:blipFill>
        <p:spPr>
          <a:xfrm>
            <a:off x="6417731" y="10"/>
            <a:ext cx="3270176" cy="3933487"/>
          </a:xfrm>
          <a:prstGeom prst="rect">
            <a:avLst/>
          </a:prstGeom>
        </p:spPr>
      </p:pic>
      <p:pic>
        <p:nvPicPr>
          <p:cNvPr id="8" name="Immagine 7" descr="Immagine che contiene natura, erba, esterni, cielo&#10;&#10;Descrizione generata con affidabilità molto elevata">
            <a:extLst>
              <a:ext uri="{FF2B5EF4-FFF2-40B4-BE49-F238E27FC236}">
                <a16:creationId xmlns:a16="http://schemas.microsoft.com/office/drawing/2014/main" id="{16514D63-B9D7-4677-B3AA-F9B6E26B2117}"/>
              </a:ext>
            </a:extLst>
          </p:cNvPr>
          <p:cNvPicPr>
            <a:picLocks noChangeAspect="1"/>
          </p:cNvPicPr>
          <p:nvPr/>
        </p:nvPicPr>
        <p:blipFill rotWithShape="1">
          <a:blip r:embed="rId3">
            <a:extLst>
              <a:ext uri="{28A0092B-C50C-407E-A947-70E740481C1C}">
                <a14:useLocalDpi xmlns:a14="http://schemas.microsoft.com/office/drawing/2010/main" val="0"/>
              </a:ext>
            </a:extLst>
          </a:blip>
          <a:srcRect t="34461" r="2" b="2"/>
          <a:stretch/>
        </p:blipFill>
        <p:spPr>
          <a:xfrm>
            <a:off x="6417734" y="4019723"/>
            <a:ext cx="5774266" cy="2838276"/>
          </a:xfrm>
          <a:prstGeom prst="rect">
            <a:avLst/>
          </a:prstGeom>
        </p:spPr>
      </p:pic>
      <p:pic>
        <p:nvPicPr>
          <p:cNvPr id="10" name="Immagine 9" descr="Immagine che contiene cielo, albero, esterni, terra&#10;&#10;Descrizione generata con affidabilità molto elevata">
            <a:extLst>
              <a:ext uri="{FF2B5EF4-FFF2-40B4-BE49-F238E27FC236}">
                <a16:creationId xmlns:a16="http://schemas.microsoft.com/office/drawing/2014/main" id="{316BE8FA-60A5-4D77-A7AF-371B523D736B}"/>
              </a:ext>
            </a:extLst>
          </p:cNvPr>
          <p:cNvPicPr>
            <a:picLocks noChangeAspect="1"/>
          </p:cNvPicPr>
          <p:nvPr/>
        </p:nvPicPr>
        <p:blipFill rotWithShape="1">
          <a:blip r:embed="rId4">
            <a:extLst>
              <a:ext uri="{28A0092B-C50C-407E-A947-70E740481C1C}">
                <a14:useLocalDpi xmlns:a14="http://schemas.microsoft.com/office/drawing/2010/main" val="0"/>
              </a:ext>
            </a:extLst>
          </a:blip>
          <a:srcRect l="33175" r="36206" b="-1"/>
          <a:stretch/>
        </p:blipFill>
        <p:spPr>
          <a:xfrm>
            <a:off x="9782174" y="10"/>
            <a:ext cx="2409826" cy="2538238"/>
          </a:xfrm>
          <a:prstGeom prst="rect">
            <a:avLst/>
          </a:prstGeom>
        </p:spPr>
      </p:pic>
      <p:pic>
        <p:nvPicPr>
          <p:cNvPr id="6" name="Immagine 5" descr="Immagine che contiene erba, esterni, cielo, albero&#10;&#10;Descrizione generata con affidabilità molto elevata">
            <a:extLst>
              <a:ext uri="{FF2B5EF4-FFF2-40B4-BE49-F238E27FC236}">
                <a16:creationId xmlns:a16="http://schemas.microsoft.com/office/drawing/2014/main" id="{4C7D8665-EBDD-4947-A5F7-ADFCCC9B01C5}"/>
              </a:ext>
            </a:extLst>
          </p:cNvPr>
          <p:cNvPicPr>
            <a:picLocks noChangeAspect="1"/>
          </p:cNvPicPr>
          <p:nvPr/>
        </p:nvPicPr>
        <p:blipFill rotWithShape="1">
          <a:blip r:embed="rId5">
            <a:extLst>
              <a:ext uri="{28A0092B-C50C-407E-A947-70E740481C1C}">
                <a14:useLocalDpi xmlns:a14="http://schemas.microsoft.com/office/drawing/2010/main" val="0"/>
              </a:ext>
            </a:extLst>
          </a:blip>
          <a:srcRect t="14258" r="7" b="13320"/>
          <a:stretch/>
        </p:blipFill>
        <p:spPr>
          <a:xfrm>
            <a:off x="9782176" y="2624474"/>
            <a:ext cx="2409827" cy="1309023"/>
          </a:xfrm>
          <a:prstGeom prst="rect">
            <a:avLst/>
          </a:prstGeom>
        </p:spPr>
      </p:pic>
      <p:sp>
        <p:nvSpPr>
          <p:cNvPr id="2" name="Titolo 1">
            <a:extLst>
              <a:ext uri="{FF2B5EF4-FFF2-40B4-BE49-F238E27FC236}">
                <a16:creationId xmlns:a16="http://schemas.microsoft.com/office/drawing/2014/main" id="{520A1078-68DE-4F12-A19A-C9AC87C33717}"/>
              </a:ext>
            </a:extLst>
          </p:cNvPr>
          <p:cNvSpPr>
            <a:spLocks noGrp="1"/>
          </p:cNvSpPr>
          <p:nvPr>
            <p:ph type="title"/>
          </p:nvPr>
        </p:nvSpPr>
        <p:spPr>
          <a:xfrm>
            <a:off x="914400" y="764373"/>
            <a:ext cx="4859868" cy="1293028"/>
          </a:xfrm>
        </p:spPr>
        <p:txBody>
          <a:bodyPr>
            <a:normAutofit fontScale="90000"/>
          </a:bodyPr>
          <a:lstStyle/>
          <a:p>
            <a:r>
              <a:rPr lang="it-IT" sz="3700" dirty="0"/>
              <a:t>La rassegna regionale dedicata a parchi e giardini dell’Emilia Romagna</a:t>
            </a:r>
          </a:p>
        </p:txBody>
      </p:sp>
      <p:sp>
        <p:nvSpPr>
          <p:cNvPr id="3" name="Segnaposto contenuto 2">
            <a:extLst>
              <a:ext uri="{FF2B5EF4-FFF2-40B4-BE49-F238E27FC236}">
                <a16:creationId xmlns:a16="http://schemas.microsoft.com/office/drawing/2014/main" id="{7F32ACA7-5A6E-40FD-8B8E-EC3990E4CFC7}"/>
              </a:ext>
            </a:extLst>
          </p:cNvPr>
          <p:cNvSpPr>
            <a:spLocks noGrp="1"/>
          </p:cNvSpPr>
          <p:nvPr>
            <p:ph idx="1"/>
          </p:nvPr>
        </p:nvSpPr>
        <p:spPr>
          <a:xfrm>
            <a:off x="619760" y="2194560"/>
            <a:ext cx="5154507" cy="4024125"/>
          </a:xfrm>
        </p:spPr>
        <p:txBody>
          <a:bodyPr>
            <a:normAutofit lnSpcReduction="10000"/>
          </a:bodyPr>
          <a:lstStyle/>
          <a:p>
            <a:pPr marL="0" indent="0" algn="just">
              <a:buNone/>
            </a:pPr>
            <a:r>
              <a:rPr lang="it-IT" sz="1700" dirty="0"/>
              <a:t>Dopo le tante iniziative per la valorizzazione degli alberi monumentali della nostra Regione, l’Istituto Beni Culturali della Regione Emilia-Romagna ha promosso con la prima edizione del 2014  una serie di attività che hanno coinvolto i tanti giardini aperti al pubblico presenti sul territorio. </a:t>
            </a:r>
            <a:br>
              <a:rPr lang="it-IT" sz="1700" dirty="0"/>
            </a:br>
            <a:r>
              <a:rPr lang="it-IT" sz="1700" dirty="0"/>
              <a:t>Un recente censimento – disponibile online sul sito IBACN nella sezione “</a:t>
            </a:r>
            <a:r>
              <a:rPr lang="it-IT" sz="1700" b="1" dirty="0">
                <a:hlinkClick r:id="rId6"/>
              </a:rPr>
              <a:t>parchi e giardini</a:t>
            </a:r>
            <a:r>
              <a:rPr lang="it-IT" sz="1700" dirty="0"/>
              <a:t>” - ne ha individuati </a:t>
            </a:r>
            <a:r>
              <a:rPr lang="it-IT" sz="1700" b="1" dirty="0"/>
              <a:t>oltre 100</a:t>
            </a:r>
            <a:r>
              <a:rPr lang="it-IT" sz="1700" dirty="0"/>
              <a:t>, da Piacenza a Rimini, in una campagna che ha per ora selezionato i parchi e giardini che presentano al loro interno grandi alberi o alberi monumentali. Questo lavoro di ricognizione ha le caratteristiche di “work in progress” e in futuro si intende coinvolgere la maggior parte dei giardini pubblici o aperti al pubblico che per le loro caratteristiche abbiano un evidente interesse storico naturalistico</a:t>
            </a:r>
          </a:p>
        </p:txBody>
      </p:sp>
    </p:spTree>
    <p:extLst>
      <p:ext uri="{BB962C8B-B14F-4D97-AF65-F5344CB8AC3E}">
        <p14:creationId xmlns:p14="http://schemas.microsoft.com/office/powerpoint/2010/main" val="260249181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olo 1">
            <a:extLst>
              <a:ext uri="{FF2B5EF4-FFF2-40B4-BE49-F238E27FC236}">
                <a16:creationId xmlns:a16="http://schemas.microsoft.com/office/drawing/2014/main" id="{1E6EA5CD-DE71-42A6-8D29-634679223EE6}"/>
              </a:ext>
            </a:extLst>
          </p:cNvPr>
          <p:cNvSpPr>
            <a:spLocks noGrp="1"/>
          </p:cNvSpPr>
          <p:nvPr>
            <p:ph type="title"/>
          </p:nvPr>
        </p:nvSpPr>
        <p:spPr>
          <a:xfrm>
            <a:off x="838200" y="963877"/>
            <a:ext cx="3494362" cy="4930246"/>
          </a:xfrm>
        </p:spPr>
        <p:txBody>
          <a:bodyPr>
            <a:normAutofit/>
          </a:bodyPr>
          <a:lstStyle/>
          <a:p>
            <a:pPr algn="r"/>
            <a:r>
              <a:rPr lang="it-IT">
                <a:solidFill>
                  <a:schemeClr val="accent1"/>
                </a:solidFill>
              </a:rPr>
              <a:t>Attività dell’IBC:</a:t>
            </a:r>
            <a:br>
              <a:rPr lang="it-IT">
                <a:solidFill>
                  <a:schemeClr val="accent1"/>
                </a:solidFill>
              </a:rPr>
            </a:br>
            <a:endParaRPr lang="it-IT">
              <a:solidFill>
                <a:schemeClr val="accent1"/>
              </a:solidFill>
            </a:endParaRPr>
          </a:p>
        </p:txBody>
      </p:sp>
      <p:sp>
        <p:nvSpPr>
          <p:cNvPr id="5" name="Segnaposto contenuto 4">
            <a:extLst>
              <a:ext uri="{FF2B5EF4-FFF2-40B4-BE49-F238E27FC236}">
                <a16:creationId xmlns:a16="http://schemas.microsoft.com/office/drawing/2014/main" id="{E5CBB979-3042-4079-A2BD-BBB1BABEE5FC}"/>
              </a:ext>
            </a:extLst>
          </p:cNvPr>
          <p:cNvSpPr>
            <a:spLocks noGrp="1"/>
          </p:cNvSpPr>
          <p:nvPr>
            <p:ph idx="1"/>
          </p:nvPr>
        </p:nvSpPr>
        <p:spPr>
          <a:xfrm>
            <a:off x="4976031" y="492369"/>
            <a:ext cx="6377769" cy="6147582"/>
          </a:xfrm>
        </p:spPr>
        <p:txBody>
          <a:bodyPr anchor="ctr">
            <a:normAutofit lnSpcReduction="10000"/>
          </a:bodyPr>
          <a:lstStyle/>
          <a:p>
            <a:pPr marL="0" indent="0">
              <a:buNone/>
            </a:pPr>
            <a:endParaRPr lang="it-IT" sz="1300" dirty="0"/>
          </a:p>
          <a:p>
            <a:pPr marL="0" indent="0">
              <a:buNone/>
            </a:pPr>
            <a:endParaRPr lang="it-IT" sz="1300" dirty="0"/>
          </a:p>
          <a:p>
            <a:pPr marL="0" indent="0">
              <a:buNone/>
            </a:pPr>
            <a:r>
              <a:rPr lang="it-IT" sz="1800" dirty="0"/>
              <a:t>L’Istituto svolge una attività di studio ricerca e catalogazione anche attraverso la creazione di BANCHE DATI, nonché supporto ai Comuni della Regione relativamente ai beni architettonici e ambientali, raccogliendo le esperienze conoscitive e metodologiche del territorio regionale elaborate dall’Istituto fin dalle sue origini (1974).</a:t>
            </a:r>
          </a:p>
          <a:p>
            <a:pPr marL="0" indent="0">
              <a:buNone/>
            </a:pPr>
            <a:r>
              <a:rPr lang="it-IT" sz="1800" dirty="0"/>
              <a:t>Coordina l’attività culturale, scientifica e organizzativa in materia di censimenti dei seguenti beni:</a:t>
            </a:r>
          </a:p>
          <a:p>
            <a:r>
              <a:rPr lang="it-IT" sz="1800" dirty="0"/>
              <a:t>Complessi architettonici storici e contemporanei;</a:t>
            </a:r>
          </a:p>
          <a:p>
            <a:r>
              <a:rPr lang="it-IT" sz="1800" dirty="0"/>
              <a:t>Centri storici;</a:t>
            </a:r>
          </a:p>
          <a:p>
            <a:r>
              <a:rPr lang="it-IT" sz="1800" dirty="0" err="1"/>
              <a:t>Borgi</a:t>
            </a:r>
            <a:r>
              <a:rPr lang="it-IT" sz="1800"/>
              <a:t> storici;</a:t>
            </a:r>
            <a:endParaRPr lang="it-IT" sz="1800" dirty="0"/>
          </a:p>
          <a:p>
            <a:r>
              <a:rPr lang="it-IT" sz="1800" dirty="0"/>
              <a:t>Case rurali;</a:t>
            </a:r>
          </a:p>
          <a:p>
            <a:r>
              <a:rPr lang="it-IT" sz="1800" dirty="0"/>
              <a:t>Rocche e Castelli;</a:t>
            </a:r>
          </a:p>
          <a:p>
            <a:r>
              <a:rPr lang="it-IT" sz="1800" dirty="0"/>
              <a:t>Siti ed emergenze urbanistiche ed archeologiche;</a:t>
            </a:r>
          </a:p>
          <a:p>
            <a:r>
              <a:rPr lang="it-IT" sz="1800" dirty="0"/>
              <a:t>Patrimonio architettonico storico industriale;</a:t>
            </a:r>
          </a:p>
          <a:p>
            <a:r>
              <a:rPr lang="it-IT" sz="1800" dirty="0"/>
              <a:t>Elementi paesaggistici del territorio regionale;</a:t>
            </a:r>
          </a:p>
          <a:p>
            <a:r>
              <a:rPr lang="it-IT" sz="1800" dirty="0"/>
              <a:t>Parchi e Giardini</a:t>
            </a:r>
          </a:p>
          <a:p>
            <a:r>
              <a:rPr lang="it-IT" sz="1800" dirty="0"/>
              <a:t>Fondo Conservazione della Natura/Alberi monumentali/Flora;</a:t>
            </a:r>
          </a:p>
          <a:p>
            <a:endParaRPr lang="it-IT" sz="1800" dirty="0"/>
          </a:p>
          <a:p>
            <a:endParaRPr lang="it-IT" sz="1300" dirty="0"/>
          </a:p>
          <a:p>
            <a:endParaRPr lang="it-IT" sz="1300" dirty="0"/>
          </a:p>
          <a:p>
            <a:endParaRPr lang="it-IT" sz="1300" dirty="0"/>
          </a:p>
          <a:p>
            <a:endParaRPr lang="it-IT" sz="1300" dirty="0"/>
          </a:p>
        </p:txBody>
      </p:sp>
    </p:spTree>
    <p:extLst>
      <p:ext uri="{BB962C8B-B14F-4D97-AF65-F5344CB8AC3E}">
        <p14:creationId xmlns:p14="http://schemas.microsoft.com/office/powerpoint/2010/main" val="4056820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36F400F-DF28-43BC-8D8E-4929793B39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olo 8">
            <a:extLst>
              <a:ext uri="{FF2B5EF4-FFF2-40B4-BE49-F238E27FC236}">
                <a16:creationId xmlns:a16="http://schemas.microsoft.com/office/drawing/2014/main" id="{2390BF36-C754-4669-A40D-89EFFBB21880}"/>
              </a:ext>
            </a:extLst>
          </p:cNvPr>
          <p:cNvSpPr>
            <a:spLocks noGrp="1"/>
          </p:cNvSpPr>
          <p:nvPr>
            <p:ph type="title"/>
          </p:nvPr>
        </p:nvSpPr>
        <p:spPr>
          <a:xfrm>
            <a:off x="838200" y="668377"/>
            <a:ext cx="10515600" cy="1325563"/>
          </a:xfrm>
        </p:spPr>
        <p:txBody>
          <a:bodyPr>
            <a:normAutofit/>
          </a:bodyPr>
          <a:lstStyle/>
          <a:p>
            <a:r>
              <a:rPr lang="it-IT" b="1"/>
              <a:t>Cartografie e Mappe</a:t>
            </a:r>
          </a:p>
        </p:txBody>
      </p:sp>
      <p:sp>
        <p:nvSpPr>
          <p:cNvPr id="3" name="Segnaposto contenuto 2">
            <a:extLst>
              <a:ext uri="{FF2B5EF4-FFF2-40B4-BE49-F238E27FC236}">
                <a16:creationId xmlns:a16="http://schemas.microsoft.com/office/drawing/2014/main" id="{7D8A0B43-2600-43B1-9BDD-AA5109F64052}"/>
              </a:ext>
            </a:extLst>
          </p:cNvPr>
          <p:cNvSpPr>
            <a:spLocks noGrp="1"/>
          </p:cNvSpPr>
          <p:nvPr>
            <p:ph sz="half" idx="1"/>
          </p:nvPr>
        </p:nvSpPr>
        <p:spPr>
          <a:xfrm>
            <a:off x="838200" y="2177456"/>
            <a:ext cx="5097780" cy="3795748"/>
          </a:xfrm>
        </p:spPr>
        <p:txBody>
          <a:bodyPr>
            <a:normAutofit/>
          </a:bodyPr>
          <a:lstStyle/>
          <a:p>
            <a:pPr marL="0" indent="0">
              <a:buNone/>
            </a:pPr>
            <a:endParaRPr lang="it-IT" sz="2400"/>
          </a:p>
          <a:p>
            <a:pPr marL="0" indent="0">
              <a:buNone/>
            </a:pPr>
            <a:endParaRPr lang="it-IT" sz="2400"/>
          </a:p>
          <a:p>
            <a:pPr marL="0" indent="0">
              <a:buNone/>
            </a:pPr>
            <a:endParaRPr lang="it-IT" sz="2400"/>
          </a:p>
          <a:p>
            <a:pPr marL="0" indent="0">
              <a:buNone/>
            </a:pPr>
            <a:endParaRPr lang="it-IT" sz="2400"/>
          </a:p>
          <a:p>
            <a:pPr marL="0" indent="0">
              <a:buNone/>
            </a:pPr>
            <a:endParaRPr lang="it-IT" sz="2400"/>
          </a:p>
        </p:txBody>
      </p:sp>
      <p:sp>
        <p:nvSpPr>
          <p:cNvPr id="4" name="Segnaposto contenuto 3">
            <a:extLst>
              <a:ext uri="{FF2B5EF4-FFF2-40B4-BE49-F238E27FC236}">
                <a16:creationId xmlns:a16="http://schemas.microsoft.com/office/drawing/2014/main" id="{B5E775A1-24D0-4401-992C-402DA351F4D5}"/>
              </a:ext>
            </a:extLst>
          </p:cNvPr>
          <p:cNvSpPr>
            <a:spLocks noGrp="1"/>
          </p:cNvSpPr>
          <p:nvPr>
            <p:ph sz="half" idx="2"/>
          </p:nvPr>
        </p:nvSpPr>
        <p:spPr>
          <a:xfrm>
            <a:off x="4415883" y="1817649"/>
            <a:ext cx="6937917" cy="4720311"/>
          </a:xfrm>
        </p:spPr>
        <p:txBody>
          <a:bodyPr>
            <a:normAutofit lnSpcReduction="10000"/>
          </a:bodyPr>
          <a:lstStyle/>
          <a:p>
            <a:pPr algn="just"/>
            <a:r>
              <a:rPr lang="it-IT" sz="1800" dirty="0"/>
              <a:t>Fin dalle origini l’IBACN ha cominciato ad acquisire una serie di collezioni di carte/mappe storiche e di fotografie aeree d'epoca, che costituiscono una preziosa testimonianza dei cambiamenti del paesaggio rurale ed urbano negli ultimi tre secoli, giungendo a formare un nucleo di documentazione costituito da circa </a:t>
            </a:r>
            <a:r>
              <a:rPr lang="it-IT" sz="1800" b="1" dirty="0"/>
              <a:t>80.000</a:t>
            </a:r>
            <a:r>
              <a:rPr lang="it-IT" sz="1800" dirty="0"/>
              <a:t> immagini su vari supporti: fotografici, cartacei, lucidi, ecc. </a:t>
            </a:r>
          </a:p>
          <a:p>
            <a:pPr marL="0" indent="0" algn="just">
              <a:buNone/>
            </a:pPr>
            <a:r>
              <a:rPr lang="it-IT" sz="1800" dirty="0"/>
              <a:t>      SONO STATI DOCUMENTATI:</a:t>
            </a:r>
          </a:p>
          <a:p>
            <a:pPr algn="just"/>
            <a:r>
              <a:rPr lang="it-IT" sz="1800" dirty="0"/>
              <a:t>I centri urbani regionali, i nuclei rurali, gli insediamenti isolati, l’edilizia specialistica, la viabilità stradale e ferroviaria, le infrastrutture, l’idrografia, le coltivazioni, i terreni incolti, ecc. sono rappresentati da rilevamenti catastali, mappe fondiarie, topografie militari, mappe corografiche di ambiti amministrativi e geografici, piante e vedute sia urbane che architettoniche, aerofotografie nadirali, fotografie sia da terra che da volo.</a:t>
            </a:r>
          </a:p>
          <a:p>
            <a:pPr algn="just"/>
            <a:r>
              <a:rPr lang="it-IT" sz="1800" b="1" dirty="0">
                <a:hlinkClick r:id="rId2"/>
              </a:rPr>
              <a:t>Banca dati delle fotografie aeree</a:t>
            </a:r>
            <a:r>
              <a:rPr lang="it-IT" sz="1800" b="1" dirty="0"/>
              <a:t> </a:t>
            </a:r>
          </a:p>
          <a:p>
            <a:pPr algn="just"/>
            <a:r>
              <a:rPr lang="it-IT" sz="1800" b="1" dirty="0"/>
              <a:t>Più di 6800 fotografie aeree</a:t>
            </a:r>
            <a:r>
              <a:rPr lang="it-IT" sz="1800" dirty="0"/>
              <a:t> sono indicizzate in una </a:t>
            </a:r>
            <a:r>
              <a:rPr lang="it-IT" sz="1800" dirty="0">
                <a:hlinkClick r:id="rId3"/>
              </a:rPr>
              <a:t>banca dati consultabile on line</a:t>
            </a:r>
            <a:endParaRPr lang="it-IT" sz="1800" dirty="0"/>
          </a:p>
          <a:p>
            <a:endParaRPr lang="it-IT" sz="1300" dirty="0"/>
          </a:p>
        </p:txBody>
      </p:sp>
    </p:spTree>
    <p:extLst>
      <p:ext uri="{BB962C8B-B14F-4D97-AF65-F5344CB8AC3E}">
        <p14:creationId xmlns:p14="http://schemas.microsoft.com/office/powerpoint/2010/main" val="3373274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Immagine 5" descr="Immagine che contiene terra, esterni, edificio, cielo&#10;&#10;Descrizione generata con affidabilità molto elevata">
            <a:extLst>
              <a:ext uri="{FF2B5EF4-FFF2-40B4-BE49-F238E27FC236}">
                <a16:creationId xmlns:a16="http://schemas.microsoft.com/office/drawing/2014/main" id="{2F79ACB6-E5E1-4359-8F59-A9F501B3E73D}"/>
              </a:ext>
            </a:extLst>
          </p:cNvPr>
          <p:cNvPicPr>
            <a:picLocks noChangeAspect="1"/>
          </p:cNvPicPr>
          <p:nvPr/>
        </p:nvPicPr>
        <p:blipFill rotWithShape="1">
          <a:blip r:embed="rId2">
            <a:extLst>
              <a:ext uri="{28A0092B-C50C-407E-A947-70E740481C1C}">
                <a14:useLocalDpi xmlns:a14="http://schemas.microsoft.com/office/drawing/2010/main" val="0"/>
              </a:ext>
            </a:extLst>
          </a:blip>
          <a:srcRect t="14102" r="-3" b="7411"/>
          <a:stretch/>
        </p:blipFill>
        <p:spPr>
          <a:xfrm>
            <a:off x="6417731" y="10"/>
            <a:ext cx="3270176" cy="3933487"/>
          </a:xfrm>
          <a:prstGeom prst="rect">
            <a:avLst/>
          </a:prstGeom>
        </p:spPr>
      </p:pic>
      <p:pic>
        <p:nvPicPr>
          <p:cNvPr id="8" name="Immagine 7" descr="Immagine che contiene acqua, esterni, cielo, albero&#10;&#10;Descrizione generata con affidabilità molto elevata">
            <a:extLst>
              <a:ext uri="{FF2B5EF4-FFF2-40B4-BE49-F238E27FC236}">
                <a16:creationId xmlns:a16="http://schemas.microsoft.com/office/drawing/2014/main" id="{54B4C621-4355-4EE3-8636-DC0401AB6B51}"/>
              </a:ext>
            </a:extLst>
          </p:cNvPr>
          <p:cNvPicPr>
            <a:picLocks noChangeAspect="1"/>
          </p:cNvPicPr>
          <p:nvPr/>
        </p:nvPicPr>
        <p:blipFill rotWithShape="1">
          <a:blip r:embed="rId3">
            <a:extLst>
              <a:ext uri="{28A0092B-C50C-407E-A947-70E740481C1C}">
                <a14:useLocalDpi xmlns:a14="http://schemas.microsoft.com/office/drawing/2010/main" val="0"/>
              </a:ext>
            </a:extLst>
          </a:blip>
          <a:srcRect t="25229" r="2" b="6026"/>
          <a:stretch/>
        </p:blipFill>
        <p:spPr>
          <a:xfrm>
            <a:off x="6417734" y="4019723"/>
            <a:ext cx="5774266" cy="2838276"/>
          </a:xfrm>
          <a:prstGeom prst="rect">
            <a:avLst/>
          </a:prstGeom>
        </p:spPr>
      </p:pic>
      <p:sp>
        <p:nvSpPr>
          <p:cNvPr id="9" name="Titolo 8">
            <a:extLst>
              <a:ext uri="{FF2B5EF4-FFF2-40B4-BE49-F238E27FC236}">
                <a16:creationId xmlns:a16="http://schemas.microsoft.com/office/drawing/2014/main" id="{2390BF36-C754-4669-A40D-89EFFBB21880}"/>
              </a:ext>
            </a:extLst>
          </p:cNvPr>
          <p:cNvSpPr>
            <a:spLocks noGrp="1"/>
          </p:cNvSpPr>
          <p:nvPr>
            <p:ph type="title"/>
          </p:nvPr>
        </p:nvSpPr>
        <p:spPr>
          <a:xfrm>
            <a:off x="631612" y="557561"/>
            <a:ext cx="5154508" cy="945623"/>
          </a:xfrm>
        </p:spPr>
        <p:txBody>
          <a:bodyPr vert="horz" lIns="91440" tIns="45720" rIns="91440" bIns="45720" rtlCol="0" anchor="ctr">
            <a:normAutofit/>
          </a:bodyPr>
          <a:lstStyle/>
          <a:p>
            <a:r>
              <a:rPr lang="en-US" sz="3600" b="1" kern="1200" dirty="0">
                <a:solidFill>
                  <a:schemeClr val="tx1"/>
                </a:solidFill>
                <a:latin typeface="+mj-lt"/>
                <a:ea typeface="+mj-ea"/>
                <a:cs typeface="+mj-cs"/>
              </a:rPr>
              <a:t>INOLTRE…….</a:t>
            </a:r>
          </a:p>
        </p:txBody>
      </p:sp>
      <p:sp>
        <p:nvSpPr>
          <p:cNvPr id="3" name="Segnaposto contenuto 2">
            <a:extLst>
              <a:ext uri="{FF2B5EF4-FFF2-40B4-BE49-F238E27FC236}">
                <a16:creationId xmlns:a16="http://schemas.microsoft.com/office/drawing/2014/main" id="{7D8A0B43-2600-43B1-9BDD-AA5109F64052}"/>
              </a:ext>
            </a:extLst>
          </p:cNvPr>
          <p:cNvSpPr>
            <a:spLocks noGrp="1"/>
          </p:cNvSpPr>
          <p:nvPr>
            <p:ph sz="half" idx="1"/>
          </p:nvPr>
        </p:nvSpPr>
        <p:spPr>
          <a:xfrm>
            <a:off x="638054" y="1503184"/>
            <a:ext cx="5154507" cy="5064884"/>
          </a:xfrm>
        </p:spPr>
        <p:txBody>
          <a:bodyPr vert="horz" lIns="91440" tIns="45720" rIns="91440" bIns="45720" rtlCol="0">
            <a:normAutofit lnSpcReduction="10000"/>
          </a:bodyPr>
          <a:lstStyle/>
          <a:p>
            <a:pPr marL="0" indent="0" algn="just">
              <a:buNone/>
            </a:pPr>
            <a:r>
              <a:rPr lang="en-US" sz="1800" dirty="0" err="1"/>
              <a:t>Gestisce</a:t>
            </a:r>
            <a:r>
              <a:rPr lang="en-US" sz="1800" dirty="0"/>
              <a:t> la </a:t>
            </a:r>
            <a:r>
              <a:rPr lang="en-US" sz="1800" dirty="0" err="1"/>
              <a:t>tutela</a:t>
            </a:r>
            <a:r>
              <a:rPr lang="en-US" sz="1800" dirty="0"/>
              <a:t> </a:t>
            </a:r>
            <a:r>
              <a:rPr lang="en-US" sz="1800" dirty="0" err="1"/>
              <a:t>degli</a:t>
            </a:r>
            <a:r>
              <a:rPr lang="en-US" sz="1800" dirty="0"/>
              <a:t> </a:t>
            </a:r>
            <a:r>
              <a:rPr lang="en-US" sz="1800" b="1" dirty="0" err="1"/>
              <a:t>alberi</a:t>
            </a:r>
            <a:r>
              <a:rPr lang="en-US" sz="1800" b="1" dirty="0"/>
              <a:t> </a:t>
            </a:r>
            <a:r>
              <a:rPr lang="en-US" sz="1800" b="1" dirty="0" err="1"/>
              <a:t>monumentali</a:t>
            </a:r>
            <a:r>
              <a:rPr lang="en-US" sz="1800" b="1" dirty="0"/>
              <a:t> ( L.R. n.2 del ‘77)</a:t>
            </a:r>
            <a:r>
              <a:rPr lang="en-US" sz="1800" dirty="0"/>
              <a:t> </a:t>
            </a:r>
            <a:r>
              <a:rPr lang="en-US" sz="1800" dirty="0" err="1"/>
              <a:t>elabora</a:t>
            </a:r>
            <a:r>
              <a:rPr lang="en-US" sz="1800" dirty="0"/>
              <a:t> e </a:t>
            </a:r>
            <a:r>
              <a:rPr lang="en-US" sz="1800" dirty="0" err="1"/>
              <a:t>gestisce</a:t>
            </a:r>
            <a:r>
              <a:rPr lang="en-US" sz="1800" dirty="0"/>
              <a:t> </a:t>
            </a:r>
            <a:r>
              <a:rPr lang="en-US" sz="1800" dirty="0" err="1"/>
              <a:t>progetti</a:t>
            </a:r>
            <a:r>
              <a:rPr lang="en-US" sz="1800" dirty="0"/>
              <a:t> per la </a:t>
            </a:r>
            <a:r>
              <a:rPr lang="en-US" sz="1800" dirty="0" err="1"/>
              <a:t>conoscenza</a:t>
            </a:r>
            <a:r>
              <a:rPr lang="en-US" sz="1800" dirty="0"/>
              <a:t>, la </a:t>
            </a:r>
            <a:r>
              <a:rPr lang="en-US" sz="1800" dirty="0" err="1"/>
              <a:t>tutela</a:t>
            </a:r>
            <a:r>
              <a:rPr lang="en-US" sz="1800" dirty="0"/>
              <a:t> e la </a:t>
            </a:r>
            <a:r>
              <a:rPr lang="en-US" sz="1800" dirty="0" err="1"/>
              <a:t>valorizzazione</a:t>
            </a:r>
            <a:r>
              <a:rPr lang="en-US" sz="1800" dirty="0"/>
              <a:t> della </a:t>
            </a:r>
            <a:r>
              <a:rPr lang="en-US" sz="1800" dirty="0" err="1"/>
              <a:t>natura</a:t>
            </a:r>
            <a:r>
              <a:rPr lang="en-US" sz="1800" dirty="0"/>
              <a:t>, del </a:t>
            </a:r>
            <a:r>
              <a:rPr lang="en-US" sz="1800" dirty="0" err="1"/>
              <a:t>paesaggio</a:t>
            </a:r>
            <a:r>
              <a:rPr lang="en-US" sz="1800" dirty="0"/>
              <a:t> e </a:t>
            </a:r>
            <a:r>
              <a:rPr lang="en-US" sz="1800" dirty="0" err="1"/>
              <a:t>delle</a:t>
            </a:r>
            <a:r>
              <a:rPr lang="en-US" sz="1800" dirty="0"/>
              <a:t> </a:t>
            </a:r>
            <a:r>
              <a:rPr lang="en-US" sz="1800" dirty="0" err="1"/>
              <a:t>aree</a:t>
            </a:r>
            <a:r>
              <a:rPr lang="en-US" sz="1800" dirty="0"/>
              <a:t> </a:t>
            </a:r>
            <a:r>
              <a:rPr lang="en-US" sz="1800" dirty="0" err="1"/>
              <a:t>protette</a:t>
            </a:r>
            <a:r>
              <a:rPr lang="en-US" sz="1800" dirty="0"/>
              <a:t>;</a:t>
            </a:r>
          </a:p>
          <a:p>
            <a:pPr marL="36000" algn="just">
              <a:spcBef>
                <a:spcPts val="0"/>
              </a:spcBef>
            </a:pPr>
            <a:endParaRPr lang="en-US" sz="1800" dirty="0"/>
          </a:p>
          <a:p>
            <a:pPr marL="0" indent="0" algn="just">
              <a:spcBef>
                <a:spcPts val="0"/>
              </a:spcBef>
              <a:buNone/>
            </a:pPr>
            <a:r>
              <a:rPr lang="en-US" sz="1800" dirty="0" err="1"/>
              <a:t>Partecipa</a:t>
            </a:r>
            <a:r>
              <a:rPr lang="en-US" sz="1800" dirty="0"/>
              <a:t> </a:t>
            </a:r>
            <a:r>
              <a:rPr lang="en-US" sz="1800" dirty="0" err="1"/>
              <a:t>ai</a:t>
            </a:r>
            <a:r>
              <a:rPr lang="en-US" sz="1800" dirty="0"/>
              <a:t> </a:t>
            </a:r>
            <a:r>
              <a:rPr lang="en-US" sz="1800" dirty="0" err="1"/>
              <a:t>progetti</a:t>
            </a:r>
            <a:r>
              <a:rPr lang="en-US" sz="1800" dirty="0"/>
              <a:t> della </a:t>
            </a:r>
            <a:r>
              <a:rPr lang="en-US" sz="1800" dirty="0" err="1"/>
              <a:t>Regione</a:t>
            </a:r>
            <a:r>
              <a:rPr lang="en-US" sz="1800" dirty="0"/>
              <a:t> e </a:t>
            </a:r>
            <a:r>
              <a:rPr lang="en-US" sz="1800" dirty="0" err="1"/>
              <a:t>degli</a:t>
            </a:r>
            <a:r>
              <a:rPr lang="en-US" sz="1800" dirty="0"/>
              <a:t> </a:t>
            </a:r>
            <a:r>
              <a:rPr lang="en-US" sz="1800" dirty="0" err="1"/>
              <a:t>Enti</a:t>
            </a:r>
            <a:r>
              <a:rPr lang="en-US" sz="1800" dirty="0"/>
              <a:t> </a:t>
            </a:r>
            <a:r>
              <a:rPr lang="en-US" sz="1800" dirty="0" err="1"/>
              <a:t>Locali</a:t>
            </a:r>
            <a:r>
              <a:rPr lang="en-US" sz="1800" dirty="0"/>
              <a:t> in </a:t>
            </a:r>
            <a:r>
              <a:rPr lang="en-US" sz="1800" dirty="0" err="1"/>
              <a:t>Relazione</a:t>
            </a:r>
            <a:r>
              <a:rPr lang="en-US" sz="1800" dirty="0"/>
              <a:t> al Piano </a:t>
            </a:r>
            <a:r>
              <a:rPr lang="en-US" sz="1800" dirty="0" err="1"/>
              <a:t>Paesistico</a:t>
            </a:r>
            <a:r>
              <a:rPr lang="en-US" sz="1800" dirty="0"/>
              <a:t> </a:t>
            </a:r>
            <a:r>
              <a:rPr lang="en-US" sz="1800" dirty="0" err="1"/>
              <a:t>Regionale</a:t>
            </a:r>
            <a:r>
              <a:rPr lang="en-US" sz="1800" dirty="0"/>
              <a:t>;</a:t>
            </a:r>
          </a:p>
          <a:p>
            <a:pPr marL="36000" algn="just">
              <a:spcBef>
                <a:spcPts val="0"/>
              </a:spcBef>
            </a:pPr>
            <a:endParaRPr lang="en-US" sz="1800" dirty="0"/>
          </a:p>
          <a:p>
            <a:pPr marL="0" indent="0" algn="just">
              <a:spcBef>
                <a:spcPts val="0"/>
              </a:spcBef>
              <a:buNone/>
            </a:pPr>
            <a:r>
              <a:rPr lang="en-US" sz="1800" dirty="0" err="1"/>
              <a:t>Svolge</a:t>
            </a:r>
            <a:r>
              <a:rPr lang="en-US" sz="1800" dirty="0"/>
              <a:t> </a:t>
            </a:r>
            <a:r>
              <a:rPr lang="en-US" sz="1800" dirty="0" err="1"/>
              <a:t>attività</a:t>
            </a:r>
            <a:r>
              <a:rPr lang="en-US" sz="1800" dirty="0"/>
              <a:t> di </a:t>
            </a:r>
            <a:r>
              <a:rPr lang="en-US" sz="1800" dirty="0" err="1"/>
              <a:t>supporto</a:t>
            </a:r>
            <a:r>
              <a:rPr lang="en-US" sz="1800" dirty="0"/>
              <a:t> </a:t>
            </a:r>
            <a:r>
              <a:rPr lang="en-US" sz="1800" dirty="0" err="1"/>
              <a:t>agli</a:t>
            </a:r>
            <a:r>
              <a:rPr lang="en-US" sz="1800" dirty="0"/>
              <a:t> </a:t>
            </a:r>
            <a:r>
              <a:rPr lang="en-US" sz="1800" dirty="0" err="1"/>
              <a:t>Enti</a:t>
            </a:r>
            <a:r>
              <a:rPr lang="en-US" sz="1800" dirty="0"/>
              <a:t> </a:t>
            </a:r>
            <a:r>
              <a:rPr lang="en-US" sz="1800" dirty="0" err="1"/>
              <a:t>locali</a:t>
            </a:r>
            <a:r>
              <a:rPr lang="en-US" sz="1800" dirty="0"/>
              <a:t> per la </a:t>
            </a:r>
            <a:r>
              <a:rPr lang="en-US" sz="1800" dirty="0" err="1"/>
              <a:t>conoscenza</a:t>
            </a:r>
            <a:r>
              <a:rPr lang="en-US" sz="1800" dirty="0"/>
              <a:t> la </a:t>
            </a:r>
            <a:r>
              <a:rPr lang="en-US" sz="1800" dirty="0" err="1"/>
              <a:t>conservazione</a:t>
            </a:r>
            <a:r>
              <a:rPr lang="en-US" sz="1800" dirty="0"/>
              <a:t> e la </a:t>
            </a:r>
            <a:r>
              <a:rPr lang="en-US" sz="1800" dirty="0" err="1"/>
              <a:t>valorizzazione</a:t>
            </a:r>
            <a:r>
              <a:rPr lang="en-US" sz="1800" dirty="0"/>
              <a:t> del </a:t>
            </a:r>
            <a:r>
              <a:rPr lang="en-US" sz="1800" dirty="0" err="1"/>
              <a:t>patrimonio</a:t>
            </a:r>
            <a:r>
              <a:rPr lang="en-US" sz="1800" dirty="0"/>
              <a:t> </a:t>
            </a:r>
            <a:r>
              <a:rPr lang="en-US" sz="1800" dirty="0" err="1"/>
              <a:t>architettonico</a:t>
            </a:r>
            <a:r>
              <a:rPr lang="en-US" sz="1800" dirty="0"/>
              <a:t> </a:t>
            </a:r>
            <a:r>
              <a:rPr lang="en-US" sz="1800" dirty="0" err="1"/>
              <a:t>storico</a:t>
            </a:r>
            <a:r>
              <a:rPr lang="en-US" sz="1800" dirty="0"/>
              <a:t> e </a:t>
            </a:r>
            <a:r>
              <a:rPr lang="en-US" sz="1800" dirty="0" err="1"/>
              <a:t>contemporaneo</a:t>
            </a:r>
            <a:r>
              <a:rPr lang="en-US" sz="1800" dirty="0"/>
              <a:t> e </a:t>
            </a:r>
            <a:r>
              <a:rPr lang="en-US" sz="1800" dirty="0" err="1"/>
              <a:t>patrimonio</a:t>
            </a:r>
            <a:r>
              <a:rPr lang="en-US" sz="1800" dirty="0"/>
              <a:t> </a:t>
            </a:r>
            <a:r>
              <a:rPr lang="en-US" sz="1800" dirty="0" err="1"/>
              <a:t>naturale</a:t>
            </a:r>
            <a:r>
              <a:rPr lang="en-US" sz="1800" dirty="0"/>
              <a:t>;</a:t>
            </a:r>
          </a:p>
          <a:p>
            <a:pPr marL="36000" algn="just">
              <a:spcBef>
                <a:spcPts val="0"/>
              </a:spcBef>
            </a:pPr>
            <a:endParaRPr lang="en-US" sz="1800" dirty="0"/>
          </a:p>
          <a:p>
            <a:pPr marL="0" indent="0" algn="just">
              <a:spcBef>
                <a:spcPts val="0"/>
              </a:spcBef>
              <a:buNone/>
            </a:pPr>
            <a:r>
              <a:rPr lang="en-US" sz="1800" dirty="0" err="1"/>
              <a:t>Fornisce</a:t>
            </a:r>
            <a:r>
              <a:rPr lang="en-US" sz="1800" dirty="0"/>
              <a:t> </a:t>
            </a:r>
            <a:r>
              <a:rPr lang="en-US" sz="1800" dirty="0" err="1"/>
              <a:t>supporto</a:t>
            </a:r>
            <a:r>
              <a:rPr lang="en-US" sz="1800" dirty="0"/>
              <a:t> </a:t>
            </a:r>
            <a:r>
              <a:rPr lang="en-US" sz="1800" dirty="0" err="1"/>
              <a:t>tecnico</a:t>
            </a:r>
            <a:r>
              <a:rPr lang="en-US" sz="1800" dirty="0"/>
              <a:t> e </a:t>
            </a:r>
            <a:r>
              <a:rPr lang="en-US" sz="1800" dirty="0" err="1"/>
              <a:t>scientifico</a:t>
            </a:r>
            <a:r>
              <a:rPr lang="en-US" sz="1800" dirty="0"/>
              <a:t> </a:t>
            </a:r>
            <a:r>
              <a:rPr lang="en-US" sz="1800" dirty="0" err="1"/>
              <a:t>all’attuazione</a:t>
            </a:r>
            <a:r>
              <a:rPr lang="en-US" sz="1800" dirty="0"/>
              <a:t> </a:t>
            </a:r>
            <a:r>
              <a:rPr lang="en-US" sz="1800" dirty="0" err="1"/>
              <a:t>delle</a:t>
            </a:r>
            <a:r>
              <a:rPr lang="en-US" sz="1800" dirty="0"/>
              <a:t> </a:t>
            </a:r>
            <a:r>
              <a:rPr lang="en-US" sz="1800" dirty="0" err="1"/>
              <a:t>Leggi</a:t>
            </a:r>
            <a:r>
              <a:rPr lang="en-US" sz="1800" dirty="0"/>
              <a:t> </a:t>
            </a:r>
            <a:r>
              <a:rPr lang="en-US" sz="1800" dirty="0" err="1"/>
              <a:t>Regionali</a:t>
            </a:r>
            <a:r>
              <a:rPr lang="en-US" sz="1800" dirty="0"/>
              <a:t> e </a:t>
            </a:r>
            <a:r>
              <a:rPr lang="en-US" sz="1800" dirty="0" err="1"/>
              <a:t>promuove</a:t>
            </a:r>
            <a:r>
              <a:rPr lang="en-US" sz="1800" dirty="0"/>
              <a:t> </a:t>
            </a:r>
            <a:r>
              <a:rPr lang="en-US" sz="1800" dirty="0" err="1"/>
              <a:t>il</a:t>
            </a:r>
            <a:r>
              <a:rPr lang="en-US" sz="1800" dirty="0"/>
              <a:t> </a:t>
            </a:r>
            <a:r>
              <a:rPr lang="en-US" sz="1800" dirty="0" err="1"/>
              <a:t>raccordo</a:t>
            </a:r>
            <a:r>
              <a:rPr lang="en-US" sz="1800" dirty="0"/>
              <a:t> con </a:t>
            </a:r>
            <a:r>
              <a:rPr lang="en-US" sz="1800" dirty="0" err="1"/>
              <a:t>gli</a:t>
            </a:r>
            <a:r>
              <a:rPr lang="en-US" sz="1800" dirty="0"/>
              <a:t> </a:t>
            </a:r>
            <a:r>
              <a:rPr lang="en-US" sz="1800" dirty="0" err="1"/>
              <a:t>organi</a:t>
            </a:r>
            <a:r>
              <a:rPr lang="en-US" sz="1800" dirty="0"/>
              <a:t> della </a:t>
            </a:r>
            <a:r>
              <a:rPr lang="en-US" sz="1800" dirty="0" err="1"/>
              <a:t>tutela</a:t>
            </a:r>
            <a:r>
              <a:rPr lang="en-US" sz="1800" dirty="0"/>
              <a:t> </a:t>
            </a:r>
            <a:r>
              <a:rPr lang="en-US" sz="1800" dirty="0" err="1"/>
              <a:t>statale</a:t>
            </a:r>
            <a:r>
              <a:rPr lang="en-US" sz="1800" dirty="0"/>
              <a:t>;</a:t>
            </a:r>
          </a:p>
          <a:p>
            <a:pPr marL="0" indent="0" algn="just">
              <a:buNone/>
            </a:pPr>
            <a:endParaRPr lang="en-US" sz="1800" dirty="0"/>
          </a:p>
          <a:p>
            <a:pPr marL="0" indent="0" algn="just">
              <a:buNone/>
            </a:pPr>
            <a:r>
              <a:rPr lang="en-US" sz="1800" b="1" dirty="0" err="1"/>
              <a:t>Questo</a:t>
            </a:r>
            <a:r>
              <a:rPr lang="en-US" sz="1800" b="1" dirty="0"/>
              <a:t> </a:t>
            </a:r>
            <a:r>
              <a:rPr lang="en-US" sz="1800" b="1" dirty="0" err="1"/>
              <a:t>importante</a:t>
            </a:r>
            <a:r>
              <a:rPr lang="en-US" sz="1800" b="1" dirty="0"/>
              <a:t> </a:t>
            </a:r>
            <a:r>
              <a:rPr lang="en-US" sz="1800" b="1" dirty="0" err="1"/>
              <a:t>lavoro</a:t>
            </a:r>
            <a:r>
              <a:rPr lang="en-US" sz="1800" b="1" dirty="0"/>
              <a:t>  </a:t>
            </a:r>
            <a:r>
              <a:rPr lang="en-US" sz="1800" b="1" dirty="0" err="1"/>
              <a:t>va</a:t>
            </a:r>
            <a:r>
              <a:rPr lang="en-US" sz="1800" b="1" dirty="0"/>
              <a:t> ad </a:t>
            </a:r>
            <a:r>
              <a:rPr lang="en-US" sz="1800" b="1" dirty="0" err="1"/>
              <a:t>arricchire</a:t>
            </a:r>
            <a:r>
              <a:rPr lang="en-US" sz="1800" b="1" dirty="0"/>
              <a:t>, </a:t>
            </a:r>
            <a:r>
              <a:rPr lang="en-US" sz="1800" b="1" dirty="0" err="1"/>
              <a:t>attraverso</a:t>
            </a:r>
            <a:r>
              <a:rPr lang="en-US" sz="1800" b="1" dirty="0"/>
              <a:t> </a:t>
            </a:r>
            <a:r>
              <a:rPr lang="en-US" sz="1800" b="1" dirty="0" err="1"/>
              <a:t>una</a:t>
            </a:r>
            <a:r>
              <a:rPr lang="en-US" sz="1800" b="1" dirty="0"/>
              <a:t> </a:t>
            </a:r>
            <a:r>
              <a:rPr lang="en-US" sz="1800" b="1" dirty="0" err="1"/>
              <a:t>puntuale</a:t>
            </a:r>
            <a:r>
              <a:rPr lang="en-US" sz="1800" b="1" dirty="0"/>
              <a:t> </a:t>
            </a:r>
            <a:r>
              <a:rPr lang="en-US" sz="1800" b="1" dirty="0" err="1"/>
              <a:t>schedatura</a:t>
            </a:r>
            <a:r>
              <a:rPr lang="en-US" sz="1800" b="1" dirty="0"/>
              <a:t> </a:t>
            </a:r>
            <a:r>
              <a:rPr lang="en-US" sz="1800" b="1" dirty="0" err="1"/>
              <a:t>dei</a:t>
            </a:r>
            <a:r>
              <a:rPr lang="en-US" sz="1800" b="1" dirty="0"/>
              <a:t> </a:t>
            </a:r>
            <a:r>
              <a:rPr lang="en-US" sz="1800" b="1" dirty="0" err="1"/>
              <a:t>beni</a:t>
            </a:r>
            <a:r>
              <a:rPr lang="en-US" sz="1800" b="1" dirty="0"/>
              <a:t>,  </a:t>
            </a:r>
            <a:r>
              <a:rPr lang="en-US" sz="1800" b="1" dirty="0" err="1"/>
              <a:t>il</a:t>
            </a:r>
            <a:r>
              <a:rPr lang="en-US" sz="1800" b="1" dirty="0"/>
              <a:t> </a:t>
            </a:r>
            <a:r>
              <a:rPr lang="en-US" sz="1800" b="1" dirty="0" err="1"/>
              <a:t>PatER-catalogo</a:t>
            </a:r>
            <a:r>
              <a:rPr lang="en-US" sz="1800" b="1" dirty="0"/>
              <a:t> del </a:t>
            </a:r>
            <a:r>
              <a:rPr lang="en-US" sz="1800" b="1" dirty="0" err="1"/>
              <a:t>patrimonio</a:t>
            </a:r>
            <a:r>
              <a:rPr lang="en-US" sz="1800" b="1" dirty="0"/>
              <a:t> </a:t>
            </a:r>
            <a:r>
              <a:rPr lang="en-US" sz="1800" b="1" dirty="0" err="1"/>
              <a:t>culturale</a:t>
            </a:r>
            <a:r>
              <a:rPr lang="en-US" sz="1800" b="1" dirty="0"/>
              <a:t> della </a:t>
            </a:r>
            <a:r>
              <a:rPr lang="en-US" sz="1800" b="1" dirty="0" err="1"/>
              <a:t>Regione</a:t>
            </a:r>
            <a:r>
              <a:rPr lang="en-US" sz="1800" b="1" dirty="0"/>
              <a:t> Emilia Romagna.</a:t>
            </a:r>
          </a:p>
          <a:p>
            <a:pPr marL="0" algn="just"/>
            <a:endParaRPr lang="en-US" sz="1800" b="1" dirty="0"/>
          </a:p>
          <a:p>
            <a:pPr marL="0"/>
            <a:endParaRPr lang="en-US" sz="1400" dirty="0"/>
          </a:p>
          <a:p>
            <a:pPr marL="0"/>
            <a:endParaRPr lang="en-US" sz="1400" dirty="0"/>
          </a:p>
          <a:p>
            <a:pPr marL="0"/>
            <a:endParaRPr lang="en-US" sz="1400" dirty="0"/>
          </a:p>
          <a:p>
            <a:pPr marL="0"/>
            <a:endParaRPr lang="en-US" sz="1400" dirty="0"/>
          </a:p>
          <a:p>
            <a:pPr marL="0"/>
            <a:endParaRPr lang="en-US" sz="1400" dirty="0"/>
          </a:p>
          <a:p>
            <a:pPr marL="0"/>
            <a:endParaRPr lang="en-US" sz="1400" dirty="0"/>
          </a:p>
          <a:p>
            <a:pPr marL="0"/>
            <a:endParaRPr lang="en-US" sz="1400" dirty="0"/>
          </a:p>
        </p:txBody>
      </p:sp>
      <p:pic>
        <p:nvPicPr>
          <p:cNvPr id="5" name="Segnaposto contenuto 4" descr="Immagine che contiene pianta, fiore, erba, cardo&#10;&#10;Descrizione generata con affidabilità molto elevata">
            <a:extLst>
              <a:ext uri="{FF2B5EF4-FFF2-40B4-BE49-F238E27FC236}">
                <a16:creationId xmlns:a16="http://schemas.microsoft.com/office/drawing/2014/main" id="{BD9A0932-2727-417E-9B6C-37279CA4EDA5}"/>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3048" r="-4" b="19006"/>
          <a:stretch/>
        </p:blipFill>
        <p:spPr>
          <a:xfrm>
            <a:off x="9782174" y="10"/>
            <a:ext cx="2409826" cy="2538238"/>
          </a:xfrm>
          <a:prstGeom prst="rect">
            <a:avLst/>
          </a:prstGeom>
        </p:spPr>
      </p:pic>
      <p:pic>
        <p:nvPicPr>
          <p:cNvPr id="4" name="Immagine 3" descr="Immagine che contiene albero, esterni, cielo, erba&#10;&#10;Descrizione generata con affidabilità molto elevata">
            <a:extLst>
              <a:ext uri="{FF2B5EF4-FFF2-40B4-BE49-F238E27FC236}">
                <a16:creationId xmlns:a16="http://schemas.microsoft.com/office/drawing/2014/main" id="{DE9D6335-A51F-4EEC-B9C9-E61BC46D95BA}"/>
              </a:ext>
            </a:extLst>
          </p:cNvPr>
          <p:cNvPicPr>
            <a:picLocks noChangeAspect="1"/>
          </p:cNvPicPr>
          <p:nvPr/>
        </p:nvPicPr>
        <p:blipFill rotWithShape="1">
          <a:blip r:embed="rId5">
            <a:extLst>
              <a:ext uri="{28A0092B-C50C-407E-A947-70E740481C1C}">
                <a14:useLocalDpi xmlns:a14="http://schemas.microsoft.com/office/drawing/2010/main" val="0"/>
              </a:ext>
            </a:extLst>
          </a:blip>
          <a:srcRect t="19076" r="7" b="6772"/>
          <a:stretch/>
        </p:blipFill>
        <p:spPr>
          <a:xfrm>
            <a:off x="9782176" y="2624474"/>
            <a:ext cx="2409827" cy="1309023"/>
          </a:xfrm>
          <a:prstGeom prst="rect">
            <a:avLst/>
          </a:prstGeom>
        </p:spPr>
      </p:pic>
    </p:spTree>
    <p:extLst>
      <p:ext uri="{BB962C8B-B14F-4D97-AF65-F5344CB8AC3E}">
        <p14:creationId xmlns:p14="http://schemas.microsoft.com/office/powerpoint/2010/main" val="191867069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7" name="Immagine 16" descr="Immagine che contiene cielo, barca, esterni, acqua&#10;&#10;Descrizione generata con affidabilità molto elevata">
            <a:extLst>
              <a:ext uri="{FF2B5EF4-FFF2-40B4-BE49-F238E27FC236}">
                <a16:creationId xmlns:a16="http://schemas.microsoft.com/office/drawing/2014/main" id="{CF4003B2-B660-4D2E-B147-965D71FB210E}"/>
              </a:ext>
            </a:extLst>
          </p:cNvPr>
          <p:cNvPicPr>
            <a:picLocks noChangeAspect="1"/>
          </p:cNvPicPr>
          <p:nvPr/>
        </p:nvPicPr>
        <p:blipFill rotWithShape="1">
          <a:blip r:embed="rId2">
            <a:extLst>
              <a:ext uri="{28A0092B-C50C-407E-A947-70E740481C1C}">
                <a14:useLocalDpi xmlns:a14="http://schemas.microsoft.com/office/drawing/2010/main" val="0"/>
              </a:ext>
            </a:extLst>
          </a:blip>
          <a:srcRect l="12198" r="12805" b="4"/>
          <a:stretch/>
        </p:blipFill>
        <p:spPr>
          <a:xfrm>
            <a:off x="4700396" y="617591"/>
            <a:ext cx="1691640" cy="1691640"/>
          </a:xfrm>
          <a:custGeom>
            <a:avLst/>
            <a:gdLst>
              <a:gd name="connsiteX0" fmla="*/ 822960 w 1645920"/>
              <a:gd name="connsiteY0" fmla="*/ 0 h 1645920"/>
              <a:gd name="connsiteX1" fmla="*/ 1645920 w 1645920"/>
              <a:gd name="connsiteY1" fmla="*/ 822960 h 1645920"/>
              <a:gd name="connsiteX2" fmla="*/ 822960 w 1645920"/>
              <a:gd name="connsiteY2" fmla="*/ 1645920 h 1645920"/>
              <a:gd name="connsiteX3" fmla="*/ 0 w 1645920"/>
              <a:gd name="connsiteY3" fmla="*/ 822960 h 1645920"/>
              <a:gd name="connsiteX4" fmla="*/ 822960 w 1645920"/>
              <a:gd name="connsiteY4" fmla="*/ 0 h 16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
        <p:nvSpPr>
          <p:cNvPr id="9" name="Titolo 8">
            <a:extLst>
              <a:ext uri="{FF2B5EF4-FFF2-40B4-BE49-F238E27FC236}">
                <a16:creationId xmlns:a16="http://schemas.microsoft.com/office/drawing/2014/main" id="{2390BF36-C754-4669-A40D-89EFFBB21880}"/>
              </a:ext>
            </a:extLst>
          </p:cNvPr>
          <p:cNvSpPr>
            <a:spLocks noGrp="1"/>
          </p:cNvSpPr>
          <p:nvPr>
            <p:ph type="title"/>
          </p:nvPr>
        </p:nvSpPr>
        <p:spPr>
          <a:xfrm>
            <a:off x="6979314" y="1396289"/>
            <a:ext cx="4375586" cy="1325563"/>
          </a:xfrm>
        </p:spPr>
        <p:txBody>
          <a:bodyPr vert="horz" lIns="91440" tIns="45720" rIns="91440" bIns="45720" rtlCol="0" anchor="ctr">
            <a:normAutofit/>
          </a:bodyPr>
          <a:lstStyle/>
          <a:p>
            <a:r>
              <a:rPr lang="en-US" sz="2800" b="1" kern="1200">
                <a:solidFill>
                  <a:schemeClr val="tx1"/>
                </a:solidFill>
                <a:latin typeface="+mj-lt"/>
                <a:ea typeface="+mj-ea"/>
                <a:cs typeface="+mj-cs"/>
              </a:rPr>
              <a:t>PatER – Catalogo del patrimonio culturale della R.E.R.</a:t>
            </a:r>
          </a:p>
        </p:txBody>
      </p:sp>
      <p:sp>
        <p:nvSpPr>
          <p:cNvPr id="3" name="Segnaposto contenuto 2">
            <a:extLst>
              <a:ext uri="{FF2B5EF4-FFF2-40B4-BE49-F238E27FC236}">
                <a16:creationId xmlns:a16="http://schemas.microsoft.com/office/drawing/2014/main" id="{7D8A0B43-2600-43B1-9BDD-AA5109F64052}"/>
              </a:ext>
            </a:extLst>
          </p:cNvPr>
          <p:cNvSpPr>
            <a:spLocks noGrp="1"/>
          </p:cNvSpPr>
          <p:nvPr>
            <p:ph sz="half" idx="1"/>
          </p:nvPr>
        </p:nvSpPr>
        <p:spPr>
          <a:xfrm>
            <a:off x="6979313" y="2871982"/>
            <a:ext cx="4375579" cy="3100193"/>
          </a:xfrm>
        </p:spPr>
        <p:txBody>
          <a:bodyPr vert="horz" lIns="91440" tIns="45720" rIns="91440" bIns="45720" rtlCol="0" anchor="t">
            <a:normAutofit/>
          </a:bodyPr>
          <a:lstStyle/>
          <a:p>
            <a:pPr marL="0"/>
            <a:endParaRPr lang="en-US" sz="1700"/>
          </a:p>
          <a:p>
            <a:pPr marL="0"/>
            <a:r>
              <a:rPr lang="en-US" sz="1700"/>
              <a:t>È il portale che offre una visione d’insieme della memoria storica e culturale della Regione: i luoghi culturali del territorio regionale sono georeferenziati e possono essere esplorati insieme alle opere d’arte, ai reperti archeologici, ai beni demoetnoantropologici, al patrimonio storico-scientifico, alle testimonianze materiali  che vi sono contenuti. Dall’ Archeologia industriale, alla Architettura del secondo Novecento, ai Parchi e Giardini, ai Castelli e le Rocche…</a:t>
            </a:r>
          </a:p>
          <a:p>
            <a:pPr marL="0"/>
            <a:endParaRPr lang="en-US" sz="1700"/>
          </a:p>
          <a:p>
            <a:pPr marL="0"/>
            <a:endParaRPr lang="en-US" sz="1700"/>
          </a:p>
          <a:p>
            <a:pPr marL="0"/>
            <a:endParaRPr lang="en-US" sz="1700"/>
          </a:p>
          <a:p>
            <a:pPr marL="0"/>
            <a:endParaRPr lang="en-US" sz="1700"/>
          </a:p>
          <a:p>
            <a:pPr marL="0"/>
            <a:endParaRPr lang="en-US" sz="1700"/>
          </a:p>
        </p:txBody>
      </p:sp>
      <p:pic>
        <p:nvPicPr>
          <p:cNvPr id="6" name="Segnaposto contenuto 5" descr="Immagine che contiene cielo, strada, esterni, edificio&#10;&#10;Descrizione generata con affidabilità molto elevata">
            <a:extLst>
              <a:ext uri="{FF2B5EF4-FFF2-40B4-BE49-F238E27FC236}">
                <a16:creationId xmlns:a16="http://schemas.microsoft.com/office/drawing/2014/main" id="{9851F9A2-DD7F-4041-A2DA-CFBDED96743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6162" r="-1" b="837"/>
          <a:stretch/>
        </p:blipFill>
        <p:spPr>
          <a:xfrm>
            <a:off x="3545527" y="3036574"/>
            <a:ext cx="2505456" cy="2505456"/>
          </a:xfrm>
          <a:custGeom>
            <a:avLst/>
            <a:gdLst>
              <a:gd name="connsiteX0" fmla="*/ 1252728 w 2505456"/>
              <a:gd name="connsiteY0" fmla="*/ 0 h 2505456"/>
              <a:gd name="connsiteX1" fmla="*/ 2505456 w 2505456"/>
              <a:gd name="connsiteY1" fmla="*/ 1252728 h 2505456"/>
              <a:gd name="connsiteX2" fmla="*/ 1252728 w 2505456"/>
              <a:gd name="connsiteY2" fmla="*/ 2505456 h 2505456"/>
              <a:gd name="connsiteX3" fmla="*/ 0 w 2505456"/>
              <a:gd name="connsiteY3" fmla="*/ 1252728 h 2505456"/>
              <a:gd name="connsiteX4" fmla="*/ 1252728 w 2505456"/>
              <a:gd name="connsiteY4" fmla="*/ 0 h 250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15" name="Immagine 14" descr="Immagine che contiene erba, esterni, cielo, edificio&#10;&#10;Descrizione generata con affidabilità molto elevata">
            <a:extLst>
              <a:ext uri="{FF2B5EF4-FFF2-40B4-BE49-F238E27FC236}">
                <a16:creationId xmlns:a16="http://schemas.microsoft.com/office/drawing/2014/main" id="{13FF1B44-3F29-43CA-9489-4FBF5DACA785}"/>
              </a:ext>
            </a:extLst>
          </p:cNvPr>
          <p:cNvPicPr>
            <a:picLocks noChangeAspect="1"/>
          </p:cNvPicPr>
          <p:nvPr/>
        </p:nvPicPr>
        <p:blipFill rotWithShape="1">
          <a:blip r:embed="rId4">
            <a:extLst>
              <a:ext uri="{28A0092B-C50C-407E-A947-70E740481C1C}">
                <a14:useLocalDpi xmlns:a14="http://schemas.microsoft.com/office/drawing/2010/main" val="0"/>
              </a:ext>
            </a:extLst>
          </a:blip>
          <a:srcRect l="11920" r="9963"/>
          <a:stretch/>
        </p:blipFill>
        <p:spPr>
          <a:xfrm>
            <a:off x="20" y="10"/>
            <a:ext cx="3904480" cy="331883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13" name="Immagine 12" descr="Immagine che contiene erba, esterni, cielo, recinto&#10;&#10;Descrizione generata con affidabilità molto elevata">
            <a:extLst>
              <a:ext uri="{FF2B5EF4-FFF2-40B4-BE49-F238E27FC236}">
                <a16:creationId xmlns:a16="http://schemas.microsoft.com/office/drawing/2014/main" id="{7E3BE53E-58C6-41F1-8CD8-96C7EA89DBC2}"/>
              </a:ext>
            </a:extLst>
          </p:cNvPr>
          <p:cNvPicPr>
            <a:picLocks noChangeAspect="1"/>
          </p:cNvPicPr>
          <p:nvPr/>
        </p:nvPicPr>
        <p:blipFill rotWithShape="1">
          <a:blip r:embed="rId5">
            <a:extLst>
              <a:ext uri="{28A0092B-C50C-407E-A947-70E740481C1C}">
                <a14:useLocalDpi xmlns:a14="http://schemas.microsoft.com/office/drawing/2010/main" val="0"/>
              </a:ext>
            </a:extLst>
          </a:blip>
          <a:srcRect l="11774" r="2276" b="-1"/>
          <a:stretch/>
        </p:blipFill>
        <p:spPr>
          <a:xfrm>
            <a:off x="1" y="4207014"/>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p:spPr>
      </p:pic>
    </p:spTree>
    <p:extLst>
      <p:ext uri="{BB962C8B-B14F-4D97-AF65-F5344CB8AC3E}">
        <p14:creationId xmlns:p14="http://schemas.microsoft.com/office/powerpoint/2010/main" val="170884665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7" name="Segnaposto contenuto 5" descr="Immagine che contiene albero, esterni, erba, edificio&#10;&#10;Descrizione generata con affidabilità molto elevata">
            <a:extLst>
              <a:ext uri="{FF2B5EF4-FFF2-40B4-BE49-F238E27FC236}">
                <a16:creationId xmlns:a16="http://schemas.microsoft.com/office/drawing/2014/main" id="{053DD084-7595-4611-8E88-900E3A14F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8133" y="4318312"/>
            <a:ext cx="3738559" cy="2065554"/>
          </a:xfrm>
          <a:prstGeom prst="rect">
            <a:avLst/>
          </a:prstGeom>
        </p:spPr>
      </p:pic>
      <p:pic>
        <p:nvPicPr>
          <p:cNvPr id="13" name="Immagine 12">
            <a:extLst>
              <a:ext uri="{FF2B5EF4-FFF2-40B4-BE49-F238E27FC236}">
                <a16:creationId xmlns:a16="http://schemas.microsoft.com/office/drawing/2014/main" id="{C2B0745E-813F-469C-BC80-15195320CCDC}"/>
              </a:ext>
            </a:extLst>
          </p:cNvPr>
          <p:cNvPicPr>
            <a:picLocks noChangeAspect="1"/>
          </p:cNvPicPr>
          <p:nvPr/>
        </p:nvPicPr>
        <p:blipFill>
          <a:blip r:embed="rId3"/>
          <a:stretch>
            <a:fillRect/>
          </a:stretch>
        </p:blipFill>
        <p:spPr>
          <a:xfrm>
            <a:off x="5009463" y="899438"/>
            <a:ext cx="3775899" cy="2510972"/>
          </a:xfrm>
          <a:prstGeom prst="rect">
            <a:avLst/>
          </a:prstGeom>
        </p:spPr>
      </p:pic>
      <p:pic>
        <p:nvPicPr>
          <p:cNvPr id="12" name="Immagine 11">
            <a:extLst>
              <a:ext uri="{FF2B5EF4-FFF2-40B4-BE49-F238E27FC236}">
                <a16:creationId xmlns:a16="http://schemas.microsoft.com/office/drawing/2014/main" id="{BDF0CB03-3B9B-4D0A-857E-3669D12B895F}"/>
              </a:ext>
            </a:extLst>
          </p:cNvPr>
          <p:cNvPicPr>
            <a:picLocks noChangeAspect="1"/>
          </p:cNvPicPr>
          <p:nvPr/>
        </p:nvPicPr>
        <p:blipFill>
          <a:blip r:embed="rId4"/>
          <a:stretch>
            <a:fillRect/>
          </a:stretch>
        </p:blipFill>
        <p:spPr>
          <a:xfrm>
            <a:off x="9279638" y="4581483"/>
            <a:ext cx="2438503" cy="1828877"/>
          </a:xfrm>
          <a:prstGeom prst="rect">
            <a:avLst/>
          </a:prstGeom>
        </p:spPr>
      </p:pic>
      <p:pic>
        <p:nvPicPr>
          <p:cNvPr id="4" name="Immagine 3">
            <a:extLst>
              <a:ext uri="{FF2B5EF4-FFF2-40B4-BE49-F238E27FC236}">
                <a16:creationId xmlns:a16="http://schemas.microsoft.com/office/drawing/2014/main" id="{D0C312AC-B6B3-405C-8E02-F1652864B33A}"/>
              </a:ext>
            </a:extLst>
          </p:cNvPr>
          <p:cNvPicPr>
            <a:picLocks noChangeAspect="1"/>
          </p:cNvPicPr>
          <p:nvPr/>
        </p:nvPicPr>
        <p:blipFill>
          <a:blip r:embed="rId5"/>
          <a:stretch>
            <a:fillRect/>
          </a:stretch>
        </p:blipFill>
        <p:spPr>
          <a:xfrm>
            <a:off x="9341915" y="474133"/>
            <a:ext cx="2313950" cy="2717800"/>
          </a:xfrm>
          <a:prstGeom prst="rect">
            <a:avLst/>
          </a:prstGeom>
        </p:spPr>
      </p:pic>
      <p:sp>
        <p:nvSpPr>
          <p:cNvPr id="2" name="Titolo 1">
            <a:extLst>
              <a:ext uri="{FF2B5EF4-FFF2-40B4-BE49-F238E27FC236}">
                <a16:creationId xmlns:a16="http://schemas.microsoft.com/office/drawing/2014/main" id="{520A1078-68DE-4F12-A19A-C9AC87C33717}"/>
              </a:ext>
            </a:extLst>
          </p:cNvPr>
          <p:cNvSpPr>
            <a:spLocks noGrp="1"/>
          </p:cNvSpPr>
          <p:nvPr>
            <p:ph type="title"/>
          </p:nvPr>
        </p:nvSpPr>
        <p:spPr>
          <a:xfrm>
            <a:off x="804672" y="723578"/>
            <a:ext cx="3387106" cy="1645501"/>
          </a:xfrm>
        </p:spPr>
        <p:txBody>
          <a:bodyPr>
            <a:normAutofit/>
          </a:bodyPr>
          <a:lstStyle/>
          <a:p>
            <a:r>
              <a:rPr lang="it-IT" sz="3700"/>
              <a:t>….un discorso a parte : Le reti   </a:t>
            </a:r>
            <a:r>
              <a:rPr lang="it-IT" sz="3700" err="1"/>
              <a:t>ecomuseali</a:t>
            </a:r>
            <a:endParaRPr lang="it-IT" sz="3700"/>
          </a:p>
        </p:txBody>
      </p:sp>
      <p:sp>
        <p:nvSpPr>
          <p:cNvPr id="38" name="Content Placeholder 17"/>
          <p:cNvSpPr>
            <a:spLocks noGrp="1"/>
          </p:cNvSpPr>
          <p:nvPr>
            <p:ph idx="1"/>
          </p:nvPr>
        </p:nvSpPr>
        <p:spPr>
          <a:xfrm>
            <a:off x="804672" y="2548467"/>
            <a:ext cx="3387105" cy="3628495"/>
          </a:xfrm>
        </p:spPr>
        <p:txBody>
          <a:bodyPr>
            <a:normAutofit/>
          </a:bodyPr>
          <a:lstStyle/>
          <a:p>
            <a:r>
              <a:rPr lang="en-US" sz="1300" dirty="0"/>
              <a:t>L’IBC ha </a:t>
            </a:r>
            <a:r>
              <a:rPr lang="en-US" sz="1300" dirty="0" err="1"/>
              <a:t>inserito</a:t>
            </a:r>
            <a:r>
              <a:rPr lang="en-US" sz="1300" dirty="0"/>
              <a:t> </a:t>
            </a:r>
            <a:r>
              <a:rPr lang="en-US" sz="1300" dirty="0" err="1"/>
              <a:t>nei</a:t>
            </a:r>
            <a:r>
              <a:rPr lang="en-US" sz="1300" dirty="0"/>
              <a:t> </a:t>
            </a:r>
            <a:r>
              <a:rPr lang="en-US" sz="1300" dirty="0" err="1"/>
              <a:t>propri</a:t>
            </a:r>
            <a:r>
              <a:rPr lang="en-US" sz="1300" dirty="0"/>
              <a:t> </a:t>
            </a:r>
            <a:r>
              <a:rPr lang="en-US" sz="1300" dirty="0" err="1"/>
              <a:t>programmi</a:t>
            </a:r>
            <a:r>
              <a:rPr lang="en-US" sz="1300" dirty="0"/>
              <a:t> di </a:t>
            </a:r>
            <a:r>
              <a:rPr lang="en-US" sz="1300" dirty="0" err="1"/>
              <a:t>attività</a:t>
            </a:r>
            <a:r>
              <a:rPr lang="en-US" sz="1300" dirty="0"/>
              <a:t> relative a </a:t>
            </a:r>
            <a:r>
              <a:rPr lang="en-US" sz="1300" dirty="0" err="1"/>
              <a:t>Musei</a:t>
            </a:r>
            <a:r>
              <a:rPr lang="en-US" sz="1300" dirty="0"/>
              <a:t> e Beni </a:t>
            </a:r>
            <a:r>
              <a:rPr lang="en-US" sz="1300" dirty="0" err="1"/>
              <a:t>culturali</a:t>
            </a:r>
            <a:r>
              <a:rPr lang="en-US" sz="1300" dirty="0"/>
              <a:t> la </a:t>
            </a:r>
            <a:r>
              <a:rPr lang="en-US" sz="1300" dirty="0" err="1"/>
              <a:t>possibilità</a:t>
            </a:r>
            <a:r>
              <a:rPr lang="en-US" sz="1300" dirty="0"/>
              <a:t> di </a:t>
            </a:r>
            <a:r>
              <a:rPr lang="en-US" sz="1300" dirty="0" err="1"/>
              <a:t>porsi</a:t>
            </a:r>
            <a:r>
              <a:rPr lang="en-US" sz="1300" dirty="0"/>
              <a:t> come trait </a:t>
            </a:r>
            <a:r>
              <a:rPr lang="en-US" sz="1300" dirty="0" err="1"/>
              <a:t>d’union</a:t>
            </a:r>
            <a:r>
              <a:rPr lang="en-US" sz="1300" dirty="0"/>
              <a:t> </a:t>
            </a:r>
            <a:r>
              <a:rPr lang="en-US" sz="1300" dirty="0" err="1"/>
              <a:t>fra</a:t>
            </a:r>
            <a:r>
              <a:rPr lang="en-US" sz="1300" dirty="0"/>
              <a:t> la Rete </a:t>
            </a:r>
            <a:r>
              <a:rPr lang="en-US" sz="1300" dirty="0" err="1"/>
              <a:t>Ecomuseale</a:t>
            </a:r>
            <a:r>
              <a:rPr lang="en-US" sz="1300" dirty="0"/>
              <a:t> </a:t>
            </a:r>
            <a:r>
              <a:rPr lang="en-US" sz="1300" dirty="0" err="1"/>
              <a:t>dell’Emilia</a:t>
            </a:r>
            <a:r>
              <a:rPr lang="en-US" sz="1300" dirty="0"/>
              <a:t> Romagna e </a:t>
            </a:r>
            <a:r>
              <a:rPr lang="en-US" sz="1300" dirty="0" err="1"/>
              <a:t>il</a:t>
            </a:r>
            <a:r>
              <a:rPr lang="en-US" sz="1300" dirty="0"/>
              <a:t> </a:t>
            </a:r>
            <a:r>
              <a:rPr lang="en-US" sz="1300" dirty="0" err="1"/>
              <a:t>Coordinamento</a:t>
            </a:r>
            <a:r>
              <a:rPr lang="en-US" sz="1300" dirty="0"/>
              <a:t> </a:t>
            </a:r>
            <a:r>
              <a:rPr lang="en-US" sz="1300" dirty="0" err="1"/>
              <a:t>nazionale</a:t>
            </a:r>
            <a:r>
              <a:rPr lang="en-US" sz="1300" dirty="0"/>
              <a:t> </a:t>
            </a:r>
            <a:r>
              <a:rPr lang="en-US" sz="1300" dirty="0" err="1"/>
              <a:t>degli</a:t>
            </a:r>
            <a:r>
              <a:rPr lang="en-US" sz="1300" dirty="0"/>
              <a:t> </a:t>
            </a:r>
            <a:r>
              <a:rPr lang="en-US" sz="1300" dirty="0" err="1"/>
              <a:t>Ecomunsei</a:t>
            </a:r>
            <a:r>
              <a:rPr lang="en-US" sz="1300" dirty="0"/>
              <a:t> </a:t>
            </a:r>
            <a:r>
              <a:rPr lang="en-US" sz="1300" dirty="0" err="1"/>
              <a:t>italiani</a:t>
            </a:r>
            <a:r>
              <a:rPr lang="en-US" sz="1300" dirty="0"/>
              <a:t> (L.R. 18 del 2000).</a:t>
            </a:r>
          </a:p>
          <a:p>
            <a:r>
              <a:rPr lang="en-US" sz="1300" dirty="0"/>
              <a:t>Le </a:t>
            </a:r>
            <a:r>
              <a:rPr lang="en-US" sz="1300" dirty="0" err="1"/>
              <a:t>attività</a:t>
            </a:r>
            <a:r>
              <a:rPr lang="en-US" sz="1300" dirty="0"/>
              <a:t> </a:t>
            </a:r>
            <a:r>
              <a:rPr lang="en-US" sz="1300" dirty="0" err="1"/>
              <a:t>degli</a:t>
            </a:r>
            <a:r>
              <a:rPr lang="en-US" sz="1300" dirty="0"/>
              <a:t> </a:t>
            </a:r>
            <a:r>
              <a:rPr lang="en-US" sz="1300" dirty="0" err="1"/>
              <a:t>ecomusei</a:t>
            </a:r>
            <a:r>
              <a:rPr lang="en-US" sz="1300" dirty="0"/>
              <a:t> </a:t>
            </a:r>
            <a:r>
              <a:rPr lang="en-US" sz="1300" dirty="0" err="1"/>
              <a:t>sono</a:t>
            </a:r>
            <a:r>
              <a:rPr lang="en-US" sz="1300" dirty="0"/>
              <a:t> </a:t>
            </a:r>
            <a:r>
              <a:rPr lang="en-US" sz="1300" dirty="0" err="1"/>
              <a:t>finalizzate</a:t>
            </a:r>
            <a:r>
              <a:rPr lang="en-US" sz="1300" dirty="0"/>
              <a:t> </a:t>
            </a:r>
            <a:r>
              <a:rPr lang="en-US" sz="1300" dirty="0" err="1"/>
              <a:t>alla</a:t>
            </a:r>
            <a:r>
              <a:rPr lang="en-US" sz="1300" dirty="0"/>
              <a:t> </a:t>
            </a:r>
            <a:r>
              <a:rPr lang="en-US" sz="1300" dirty="0" err="1"/>
              <a:t>tutela</a:t>
            </a:r>
            <a:r>
              <a:rPr lang="en-US" sz="1300" dirty="0"/>
              <a:t> e </a:t>
            </a:r>
            <a:r>
              <a:rPr lang="en-US" sz="1300" dirty="0" err="1"/>
              <a:t>valorizzazione</a:t>
            </a:r>
            <a:r>
              <a:rPr lang="en-US" sz="1300" dirty="0"/>
              <a:t> del </a:t>
            </a:r>
            <a:r>
              <a:rPr lang="en-US" sz="1300" dirty="0" err="1"/>
              <a:t>paesaggio</a:t>
            </a:r>
            <a:r>
              <a:rPr lang="en-US" sz="1300" dirty="0"/>
              <a:t>  in cui </a:t>
            </a:r>
            <a:r>
              <a:rPr lang="en-US" sz="1300" dirty="0" err="1"/>
              <a:t>si</a:t>
            </a:r>
            <a:r>
              <a:rPr lang="en-US" sz="1300" dirty="0"/>
              <a:t> </a:t>
            </a:r>
            <a:r>
              <a:rPr lang="en-US" sz="1300" dirty="0" err="1"/>
              <a:t>svolgono</a:t>
            </a:r>
            <a:r>
              <a:rPr lang="en-US" sz="1300" dirty="0"/>
              <a:t> le </a:t>
            </a:r>
            <a:r>
              <a:rPr lang="en-US" sz="1300" dirty="0" err="1"/>
              <a:t>attività</a:t>
            </a:r>
            <a:r>
              <a:rPr lang="en-US" sz="1300" dirty="0"/>
              <a:t> </a:t>
            </a:r>
            <a:r>
              <a:rPr lang="en-US" sz="1300" dirty="0" err="1"/>
              <a:t>delle</a:t>
            </a:r>
            <a:r>
              <a:rPr lang="en-US" sz="1300" dirty="0"/>
              <a:t> </a:t>
            </a:r>
            <a:r>
              <a:rPr lang="en-US" sz="1300" dirty="0" err="1"/>
              <a:t>comunità</a:t>
            </a:r>
            <a:r>
              <a:rPr lang="en-US" sz="1300" dirty="0"/>
              <a:t> senza le </a:t>
            </a:r>
            <a:r>
              <a:rPr lang="en-US" sz="1300" dirty="0" err="1"/>
              <a:t>quali</a:t>
            </a:r>
            <a:r>
              <a:rPr lang="en-US" sz="1300" dirty="0"/>
              <a:t> non è </a:t>
            </a:r>
            <a:r>
              <a:rPr lang="en-US" sz="1300" dirty="0" err="1"/>
              <a:t>possibile</a:t>
            </a:r>
            <a:r>
              <a:rPr lang="en-US" sz="1300" dirty="0"/>
              <a:t> </a:t>
            </a:r>
            <a:r>
              <a:rPr lang="en-US" sz="1300" dirty="0" err="1"/>
              <a:t>costituire</a:t>
            </a:r>
            <a:r>
              <a:rPr lang="en-US" sz="1300" dirty="0"/>
              <a:t> un </a:t>
            </a:r>
            <a:r>
              <a:rPr lang="en-US" sz="1300" dirty="0" err="1"/>
              <a:t>vero</a:t>
            </a:r>
            <a:r>
              <a:rPr lang="en-US" sz="1300" dirty="0"/>
              <a:t> </a:t>
            </a:r>
            <a:r>
              <a:rPr lang="en-US" sz="1300" dirty="0" err="1"/>
              <a:t>ecomuseo</a:t>
            </a:r>
            <a:endParaRPr lang="en-US" sz="1300" dirty="0"/>
          </a:p>
          <a:p>
            <a:r>
              <a:rPr lang="en-US" sz="1300" dirty="0" err="1"/>
              <a:t>L’intenzione</a:t>
            </a:r>
            <a:r>
              <a:rPr lang="en-US" sz="1300" dirty="0"/>
              <a:t> è </a:t>
            </a:r>
            <a:r>
              <a:rPr lang="en-US" sz="1300" dirty="0" err="1"/>
              <a:t>quella</a:t>
            </a:r>
            <a:r>
              <a:rPr lang="en-US" sz="1300" dirty="0"/>
              <a:t> di </a:t>
            </a:r>
            <a:r>
              <a:rPr lang="en-US" sz="1300" dirty="0" err="1"/>
              <a:t>proseguire</a:t>
            </a:r>
            <a:r>
              <a:rPr lang="en-US" sz="1300" dirty="0"/>
              <a:t> </a:t>
            </a:r>
            <a:r>
              <a:rPr lang="en-US" sz="1300" dirty="0" err="1"/>
              <a:t>il</a:t>
            </a:r>
            <a:r>
              <a:rPr lang="en-US" sz="1300" dirty="0"/>
              <a:t> </a:t>
            </a:r>
            <a:r>
              <a:rPr lang="en-US" sz="1300" dirty="0" err="1"/>
              <a:t>lavoro</a:t>
            </a:r>
            <a:r>
              <a:rPr lang="en-US" sz="1300" dirty="0"/>
              <a:t> di </a:t>
            </a:r>
            <a:r>
              <a:rPr lang="en-US" sz="1300" dirty="0" err="1"/>
              <a:t>mappatura</a:t>
            </a:r>
            <a:r>
              <a:rPr lang="en-US" sz="1300" dirty="0"/>
              <a:t> </a:t>
            </a:r>
            <a:r>
              <a:rPr lang="en-US" sz="1300" dirty="0" err="1"/>
              <a:t>degli</a:t>
            </a:r>
            <a:r>
              <a:rPr lang="en-US" sz="1300" dirty="0"/>
              <a:t> </a:t>
            </a:r>
            <a:r>
              <a:rPr lang="en-US" sz="1300" dirty="0" err="1"/>
              <a:t>ecomusei</a:t>
            </a:r>
            <a:r>
              <a:rPr lang="en-US" sz="1300" dirty="0"/>
              <a:t> </a:t>
            </a:r>
            <a:r>
              <a:rPr lang="en-US" sz="1300" dirty="0" err="1"/>
              <a:t>regionali</a:t>
            </a:r>
            <a:r>
              <a:rPr lang="en-US" sz="1300" dirty="0"/>
              <a:t> </a:t>
            </a:r>
            <a:r>
              <a:rPr lang="en-US" sz="1300" dirty="0" err="1"/>
              <a:t>creando</a:t>
            </a:r>
            <a:r>
              <a:rPr lang="en-US" sz="1300" dirty="0"/>
              <a:t> </a:t>
            </a:r>
            <a:r>
              <a:rPr lang="en-US" sz="1300" dirty="0" err="1"/>
              <a:t>occasioni</a:t>
            </a:r>
            <a:r>
              <a:rPr lang="en-US" sz="1300" dirty="0"/>
              <a:t> di studio/</a:t>
            </a:r>
            <a:r>
              <a:rPr lang="en-US" sz="1300" dirty="0" err="1"/>
              <a:t>lavoro</a:t>
            </a:r>
            <a:r>
              <a:rPr lang="en-US" sz="1300" dirty="0"/>
              <a:t> per lo </a:t>
            </a:r>
            <a:r>
              <a:rPr lang="en-US" sz="1300" dirty="0" err="1"/>
              <a:t>scambio</a:t>
            </a:r>
            <a:r>
              <a:rPr lang="en-US" sz="1300" dirty="0"/>
              <a:t> </a:t>
            </a:r>
            <a:r>
              <a:rPr lang="en-US" sz="1300" dirty="0" err="1"/>
              <a:t>delle</a:t>
            </a:r>
            <a:r>
              <a:rPr lang="en-US" sz="1300" dirty="0"/>
              <a:t> </a:t>
            </a:r>
            <a:r>
              <a:rPr lang="en-US" sz="1300" dirty="0" err="1"/>
              <a:t>buone</a:t>
            </a:r>
            <a:r>
              <a:rPr lang="en-US" sz="1300" dirty="0"/>
              <a:t> </a:t>
            </a:r>
            <a:r>
              <a:rPr lang="en-US" sz="1300" dirty="0" err="1"/>
              <a:t>pratiche</a:t>
            </a:r>
            <a:r>
              <a:rPr lang="en-US" sz="1300" dirty="0"/>
              <a:t>.</a:t>
            </a:r>
          </a:p>
          <a:p>
            <a:pPr marL="0" indent="0">
              <a:buNone/>
            </a:pPr>
            <a:r>
              <a:rPr lang="en-US" sz="1300" dirty="0"/>
              <a:t>.</a:t>
            </a:r>
          </a:p>
        </p:txBody>
      </p:sp>
    </p:spTree>
    <p:extLst>
      <p:ext uri="{BB962C8B-B14F-4D97-AF65-F5344CB8AC3E}">
        <p14:creationId xmlns:p14="http://schemas.microsoft.com/office/powerpoint/2010/main" val="325930431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2F3C71-C981-4614-98EA-D6C494F8091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descr="Immagine che contiene interni&#10;&#10;Descrizione generata con affidabilità elevata">
            <a:extLst>
              <a:ext uri="{FF2B5EF4-FFF2-40B4-BE49-F238E27FC236}">
                <a16:creationId xmlns:a16="http://schemas.microsoft.com/office/drawing/2014/main" id="{ADDB1EE4-768A-425A-B5C1-546D29EF6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4608" y="2828925"/>
            <a:ext cx="2372295" cy="3388994"/>
          </a:xfrm>
          <a:prstGeom prst="rect">
            <a:avLst/>
          </a:prstGeom>
        </p:spPr>
      </p:pic>
      <p:pic>
        <p:nvPicPr>
          <p:cNvPr id="4" name="Immagine 3">
            <a:extLst>
              <a:ext uri="{FF2B5EF4-FFF2-40B4-BE49-F238E27FC236}">
                <a16:creationId xmlns:a16="http://schemas.microsoft.com/office/drawing/2014/main" id="{5F86C3AA-E8BE-40FA-8D1E-7B0DB9811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9551" y="742487"/>
            <a:ext cx="4042409" cy="1414843"/>
          </a:xfrm>
          <a:prstGeom prst="rect">
            <a:avLst/>
          </a:prstGeom>
        </p:spPr>
      </p:pic>
      <p:sp>
        <p:nvSpPr>
          <p:cNvPr id="5" name="Titolo 4">
            <a:extLst>
              <a:ext uri="{FF2B5EF4-FFF2-40B4-BE49-F238E27FC236}">
                <a16:creationId xmlns:a16="http://schemas.microsoft.com/office/drawing/2014/main" id="{50838ADA-9D15-45BE-BCE4-753BD87918E6}"/>
              </a:ext>
            </a:extLst>
          </p:cNvPr>
          <p:cNvSpPr>
            <a:spLocks noGrp="1"/>
          </p:cNvSpPr>
          <p:nvPr>
            <p:ph type="title"/>
          </p:nvPr>
        </p:nvSpPr>
        <p:spPr>
          <a:xfrm>
            <a:off x="821516" y="640263"/>
            <a:ext cx="6204984" cy="1344975"/>
          </a:xfrm>
        </p:spPr>
        <p:txBody>
          <a:bodyPr>
            <a:normAutofit/>
          </a:bodyPr>
          <a:lstStyle/>
          <a:p>
            <a:r>
              <a:rPr lang="it-IT" sz="3400" b="1"/>
              <a:t>Alcune azioni di ricerca e disseminazione intraprese da IBC</a:t>
            </a:r>
          </a:p>
        </p:txBody>
      </p:sp>
      <p:sp>
        <p:nvSpPr>
          <p:cNvPr id="3" name="Segnaposto contenuto 2">
            <a:extLst>
              <a:ext uri="{FF2B5EF4-FFF2-40B4-BE49-F238E27FC236}">
                <a16:creationId xmlns:a16="http://schemas.microsoft.com/office/drawing/2014/main" id="{5A2A1B60-B14E-49ED-A92B-1E989C3BE9FE}"/>
              </a:ext>
            </a:extLst>
          </p:cNvPr>
          <p:cNvSpPr>
            <a:spLocks noGrp="1"/>
          </p:cNvSpPr>
          <p:nvPr>
            <p:ph idx="1"/>
          </p:nvPr>
        </p:nvSpPr>
        <p:spPr>
          <a:xfrm>
            <a:off x="821515" y="2121762"/>
            <a:ext cx="6204984" cy="3626917"/>
          </a:xfrm>
        </p:spPr>
        <p:txBody>
          <a:bodyPr>
            <a:normAutofit fontScale="92500" lnSpcReduction="20000"/>
          </a:bodyPr>
          <a:lstStyle/>
          <a:p>
            <a:endParaRPr lang="it-IT" sz="1100" dirty="0"/>
          </a:p>
          <a:p>
            <a:pPr algn="just"/>
            <a:endParaRPr lang="it-IT" sz="1400" dirty="0"/>
          </a:p>
          <a:p>
            <a:pPr algn="just"/>
            <a:r>
              <a:rPr lang="it-IT" sz="1400" dirty="0"/>
              <a:t>Progetto VILLAS in Emilia Romagna realizzato da IBC e </a:t>
            </a:r>
            <a:r>
              <a:rPr lang="it-IT" sz="1400" dirty="0" err="1"/>
              <a:t>coofinanziato</a:t>
            </a:r>
            <a:r>
              <a:rPr lang="it-IT" sz="1400" dirty="0"/>
              <a:t> dall’Unione europea nell’ambito del Programma </a:t>
            </a:r>
            <a:r>
              <a:rPr lang="it-IT" sz="1400" dirty="0" err="1"/>
              <a:t>Interreg</a:t>
            </a:r>
            <a:r>
              <a:rPr lang="it-IT" sz="1400" dirty="0"/>
              <a:t> III B CADSES sul tema della valorizzazione del patrimonio storico paesaggistico. Seguendo le indicazioni del Codice dei Beni Culturali sono stati studiati  sette complessi storici in un analisi integrata tra il bene monumentale e il paesaggio (Castelli di Zena, Paderna e </a:t>
            </a:r>
            <a:r>
              <a:rPr lang="it-IT" sz="1400" dirty="0" err="1"/>
              <a:t>Motanaro</a:t>
            </a:r>
            <a:r>
              <a:rPr lang="it-IT" sz="1400" dirty="0"/>
              <a:t> –Piacenza; Villa Sorra- Modena; Villa </a:t>
            </a:r>
            <a:r>
              <a:rPr lang="it-IT" sz="1400" dirty="0" err="1"/>
              <a:t>Torlonia</a:t>
            </a:r>
            <a:r>
              <a:rPr lang="it-IT" sz="1400" dirty="0"/>
              <a:t> – </a:t>
            </a:r>
            <a:r>
              <a:rPr lang="it-IT" sz="1400" dirty="0" err="1"/>
              <a:t>Folì</a:t>
            </a:r>
            <a:r>
              <a:rPr lang="it-IT" sz="1400" dirty="0"/>
              <a:t>/</a:t>
            </a:r>
            <a:r>
              <a:rPr lang="it-IT" sz="1400" dirty="0" err="1"/>
              <a:t>Cesena;Villa</a:t>
            </a:r>
            <a:r>
              <a:rPr lang="it-IT" sz="1400" dirty="0"/>
              <a:t> </a:t>
            </a:r>
            <a:r>
              <a:rPr lang="it-IT" sz="1400" dirty="0" err="1"/>
              <a:t>Verdi-Piacenza;Villa</a:t>
            </a:r>
            <a:r>
              <a:rPr lang="it-IT" sz="1400" dirty="0"/>
              <a:t> </a:t>
            </a:r>
            <a:r>
              <a:rPr lang="it-IT" sz="1400" dirty="0" err="1"/>
              <a:t>Paleotti</a:t>
            </a:r>
            <a:r>
              <a:rPr lang="it-IT" sz="1400" dirty="0"/>
              <a:t> –Bologna).</a:t>
            </a:r>
          </a:p>
          <a:p>
            <a:pPr algn="just"/>
            <a:endParaRPr lang="it-IT" sz="1400" dirty="0"/>
          </a:p>
          <a:p>
            <a:pPr marL="0" indent="0" algn="just">
              <a:buNone/>
            </a:pPr>
            <a:endParaRPr lang="it-IT" sz="1400" dirty="0"/>
          </a:p>
          <a:p>
            <a:pPr algn="just"/>
            <a:r>
              <a:rPr lang="it-IT" sz="1400" dirty="0"/>
              <a:t>Progetto europeo ECO net realizzato  in collaborazione con «Eco &amp; Eco Economia &amp; Ecologia» finalizzato alla sostenibilità ambientale attraverso lo studio delle reti ecologiche –  uno studio comparativo cartografico diacronico relativo alla VALUTAZIONE ECOLOGICA DELLE TRASFORMAZIONI IN UN’AREA CAMPIONE DELLA PIANURA BOLOGNESE (2011).</a:t>
            </a:r>
          </a:p>
          <a:p>
            <a:pPr algn="just"/>
            <a:endParaRPr lang="it-IT" sz="1400" dirty="0"/>
          </a:p>
          <a:p>
            <a:pPr lvl="8" algn="just"/>
            <a:r>
              <a:rPr lang="it-IT" sz="1400" dirty="0"/>
              <a:t>In basso a destra Dossier IBC 2007 Progetto VILLAS</a:t>
            </a:r>
          </a:p>
          <a:p>
            <a:pPr marL="3657600" lvl="8" indent="0">
              <a:buNone/>
            </a:pPr>
            <a:endParaRPr lang="it-IT" sz="1100" dirty="0"/>
          </a:p>
        </p:txBody>
      </p:sp>
    </p:spTree>
    <p:extLst>
      <p:ext uri="{BB962C8B-B14F-4D97-AF65-F5344CB8AC3E}">
        <p14:creationId xmlns:p14="http://schemas.microsoft.com/office/powerpoint/2010/main" val="215414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9B35A0E-0738-48C8-B0C9-01AF9F8E3206}"/>
              </a:ext>
            </a:extLst>
          </p:cNvPr>
          <p:cNvSpPr>
            <a:spLocks noGrp="1" noChangeArrowheads="1"/>
          </p:cNvSpPr>
          <p:nvPr>
            <p:ph type="title"/>
          </p:nvPr>
        </p:nvSpPr>
        <p:spPr bwMode="auto">
          <a:xfrm>
            <a:off x="285508" y="78019"/>
            <a:ext cx="11620983"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lnSpc>
                <a:spcPct val="100000"/>
              </a:lnSpc>
              <a:spcAft>
                <a:spcPct val="0"/>
              </a:spcAft>
            </a:pPr>
            <a:r>
              <a:rPr lang="it-IT" altLang="it-IT" sz="1400" b="1" dirty="0">
                <a:latin typeface="Arial" panose="020B0604020202020204" pitchFamily="34" charset="0"/>
                <a:cs typeface="Arial" panose="020B0604020202020204" pitchFamily="34" charset="0"/>
              </a:rPr>
              <a:t>Analisi comparativa cartografica ( XIX –XX secolo) svolta nel 2002 per il progetto Atlante storico ambientale urbano, Comune di Modena  Ufficio Ricerche di Storia Urbana </a:t>
            </a:r>
            <a:r>
              <a:rPr lang="it-IT" altLang="it-IT" sz="1400" b="1">
                <a:latin typeface="Arial" panose="020B0604020202020204" pitchFamily="34" charset="0"/>
                <a:cs typeface="Arial" panose="020B0604020202020204" pitchFamily="34" charset="0"/>
              </a:rPr>
              <a:t>e IBACN </a:t>
            </a:r>
            <a:r>
              <a:rPr lang="it-IT" altLang="it-IT" sz="1400" b="1" dirty="0">
                <a:latin typeface="Arial" panose="020B0604020202020204" pitchFamily="34" charset="0"/>
                <a:cs typeface="Arial" panose="020B0604020202020204" pitchFamily="34" charset="0"/>
              </a:rPr>
              <a:t>della Regione Emilia Romagna.</a:t>
            </a:r>
            <a:br>
              <a:rPr kumimoji="0" lang="it-IT" altLang="it-IT" sz="1400" b="1" i="0" u="none" strike="noStrike" cap="none" normalizeH="0" baseline="0" dirty="0">
                <a:ln>
                  <a:noFill/>
                </a:ln>
                <a:effectLst/>
              </a:rPr>
            </a:br>
            <a:r>
              <a:rPr lang="it-IT" sz="1200" dirty="0"/>
              <a:t> </a:t>
            </a:r>
            <a:r>
              <a:rPr lang="it-IT" sz="1100" dirty="0"/>
              <a:t>Università degli studi di Modena e Reggio- Emilia, Dipartimento di Scienze della terra e Corso di Laurea in Scienze dei Beni culturali, Agenzia Regionale Prevenzione e Ambiente dell’Emilia- Romagna ( Sezione di Modena ).</a:t>
            </a:r>
            <a:r>
              <a:rPr lang="it-IT" sz="1200" dirty="0"/>
              <a:t> </a:t>
            </a:r>
            <a:endParaRPr kumimoji="0" lang="it-IT" altLang="it-IT" sz="1200" b="1" i="0" u="none" strike="noStrike" cap="none" normalizeH="0" baseline="0" dirty="0">
              <a:ln>
                <a:noFill/>
              </a:ln>
              <a:effectLst/>
              <a:latin typeface="Arial" panose="020B0604020202020204" pitchFamily="34" charset="0"/>
            </a:endParaRPr>
          </a:p>
        </p:txBody>
      </p:sp>
      <p:pic>
        <p:nvPicPr>
          <p:cNvPr id="6" name="Segnaposto contenuto 5">
            <a:extLst>
              <a:ext uri="{FF2B5EF4-FFF2-40B4-BE49-F238E27FC236}">
                <a16:creationId xmlns:a16="http://schemas.microsoft.com/office/drawing/2014/main" id="{6253C8A5-63D0-42E7-8130-DA7BA34693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1803" y="773206"/>
            <a:ext cx="2613386" cy="2346696"/>
          </a:xfrm>
        </p:spPr>
      </p:pic>
      <p:pic>
        <p:nvPicPr>
          <p:cNvPr id="8" name="Immagine 7">
            <a:extLst>
              <a:ext uri="{FF2B5EF4-FFF2-40B4-BE49-F238E27FC236}">
                <a16:creationId xmlns:a16="http://schemas.microsoft.com/office/drawing/2014/main" id="{B5277DB3-6525-4411-BA54-7528C38C1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285" y="919907"/>
            <a:ext cx="2632526" cy="2269822"/>
          </a:xfrm>
          <a:prstGeom prst="rect">
            <a:avLst/>
          </a:prstGeom>
        </p:spPr>
      </p:pic>
      <p:graphicFrame>
        <p:nvGraphicFramePr>
          <p:cNvPr id="50" name="Tabella 49">
            <a:extLst>
              <a:ext uri="{FF2B5EF4-FFF2-40B4-BE49-F238E27FC236}">
                <a16:creationId xmlns:a16="http://schemas.microsoft.com/office/drawing/2014/main" id="{57D6B80B-1116-4F33-B22E-FD83EF429244}"/>
              </a:ext>
            </a:extLst>
          </p:cNvPr>
          <p:cNvGraphicFramePr>
            <a:graphicFrameLocks noGrp="1"/>
          </p:cNvGraphicFramePr>
          <p:nvPr/>
        </p:nvGraphicFramePr>
        <p:xfrm>
          <a:off x="838200" y="3845084"/>
          <a:ext cx="10515600" cy="312420"/>
        </p:xfrm>
        <a:graphic>
          <a:graphicData uri="http://schemas.openxmlformats.org/drawingml/2006/table">
            <a:tbl>
              <a:tblPr/>
              <a:tblGrid>
                <a:gridCol w="5257800">
                  <a:extLst>
                    <a:ext uri="{9D8B030D-6E8A-4147-A177-3AD203B41FA5}">
                      <a16:colId xmlns:a16="http://schemas.microsoft.com/office/drawing/2014/main" val="1190129850"/>
                    </a:ext>
                  </a:extLst>
                </a:gridCol>
                <a:gridCol w="5257800">
                  <a:extLst>
                    <a:ext uri="{9D8B030D-6E8A-4147-A177-3AD203B41FA5}">
                      <a16:colId xmlns:a16="http://schemas.microsoft.com/office/drawing/2014/main" val="3277760720"/>
                    </a:ext>
                  </a:extLst>
                </a:gridCol>
              </a:tblGrid>
              <a:tr h="0">
                <a:tc>
                  <a:txBody>
                    <a:bodyPr/>
                    <a:lstStyle/>
                    <a:p>
                      <a:endParaRPr lang="it-IT" dirty="0">
                        <a:solidFill>
                          <a:srgbClr val="2C2C2C"/>
                        </a:solidFill>
                        <a:effectLst/>
                        <a:latin typeface="Arial" panose="020B0604020202020204" pitchFamily="34" charset="0"/>
                      </a:endParaRPr>
                    </a:p>
                  </a:txBody>
                  <a:tcPr marL="19050" marR="19050" marT="19050" marB="19050" anchor="ctr">
                    <a:lnL>
                      <a:noFill/>
                    </a:lnL>
                    <a:lnR>
                      <a:noFill/>
                    </a:lnR>
                    <a:lnT>
                      <a:noFill/>
                    </a:lnT>
                    <a:lnB>
                      <a:noFill/>
                    </a:lnB>
                  </a:tcPr>
                </a:tc>
                <a:tc>
                  <a:txBody>
                    <a:bodyPr/>
                    <a:lstStyle/>
                    <a:p>
                      <a:endParaRPr lang="it-IT" dirty="0">
                        <a:solidFill>
                          <a:srgbClr val="2C2C2C"/>
                        </a:solidFill>
                        <a:effectLst/>
                        <a:latin typeface="Arial" panose="020B0604020202020204" pitchFamily="34" charset="0"/>
                      </a:endParaRPr>
                    </a:p>
                  </a:txBody>
                  <a:tcPr marL="19050" marR="19050" marT="19050" marB="19050" anchor="ctr">
                    <a:lnL>
                      <a:noFill/>
                    </a:lnL>
                    <a:lnR>
                      <a:noFill/>
                    </a:lnR>
                    <a:lnT>
                      <a:noFill/>
                    </a:lnT>
                    <a:lnB>
                      <a:noFill/>
                    </a:lnB>
                  </a:tcPr>
                </a:tc>
                <a:extLst>
                  <a:ext uri="{0D108BD9-81ED-4DB2-BD59-A6C34878D82A}">
                    <a16:rowId xmlns:a16="http://schemas.microsoft.com/office/drawing/2014/main" val="3199150889"/>
                  </a:ext>
                </a:extLst>
              </a:tr>
            </a:tbl>
          </a:graphicData>
        </a:graphic>
      </p:graphicFrame>
      <p:sp>
        <p:nvSpPr>
          <p:cNvPr id="52" name="Rectangle 25">
            <a:extLst>
              <a:ext uri="{FF2B5EF4-FFF2-40B4-BE49-F238E27FC236}">
                <a16:creationId xmlns:a16="http://schemas.microsoft.com/office/drawing/2014/main" id="{547830B3-33E0-44BC-B78A-C652C0989026}"/>
              </a:ext>
            </a:extLst>
          </p:cNvPr>
          <p:cNvSpPr>
            <a:spLocks noChangeArrowheads="1"/>
          </p:cNvSpPr>
          <p:nvPr/>
        </p:nvSpPr>
        <p:spPr bwMode="auto">
          <a:xfrm>
            <a:off x="4627285" y="3193429"/>
            <a:ext cx="2534600" cy="646331"/>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900" b="1" i="0" u="none" strike="noStrike" cap="none" normalizeH="0" baseline="0" dirty="0">
                <a:ln>
                  <a:noFill/>
                </a:ln>
                <a:solidFill>
                  <a:srgbClr val="2C2C2C"/>
                </a:solidFill>
                <a:effectLst/>
                <a:latin typeface="Arial" panose="020B0604020202020204" pitchFamily="34" charset="0"/>
                <a:cs typeface="Arial" panose="020B0604020202020204" pitchFamily="34" charset="0"/>
              </a:rPr>
              <a:t>Uso del suolo desunto dalla carta topografica del 1881-93 (IGM I impianto)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1072" name="Picture 48" descr="http://www.cittasostenibile.it/Atlante/menu-images/suolo_l_boschi.gif">
            <a:extLst>
              <a:ext uri="{FF2B5EF4-FFF2-40B4-BE49-F238E27FC236}">
                <a16:creationId xmlns:a16="http://schemas.microsoft.com/office/drawing/2014/main" id="{8D58A482-30C7-444B-A50A-DC0A2AA10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460" y="7246162"/>
            <a:ext cx="108990" cy="4571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90FDF26-322E-4A1C-8A73-AE614E69E41A}"/>
              </a:ext>
            </a:extLst>
          </p:cNvPr>
          <p:cNvSpPr>
            <a:spLocks noChangeArrowheads="1"/>
          </p:cNvSpPr>
          <p:nvPr/>
        </p:nvSpPr>
        <p:spPr bwMode="auto">
          <a:xfrm>
            <a:off x="1031631" y="3155627"/>
            <a:ext cx="2563446" cy="646331"/>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900" b="1" i="0" u="none" strike="noStrike" cap="none" normalizeH="0" baseline="0" dirty="0">
                <a:ln>
                  <a:noFill/>
                </a:ln>
                <a:solidFill>
                  <a:srgbClr val="2C2C2C"/>
                </a:solidFill>
                <a:effectLst/>
                <a:latin typeface="Arial" panose="020B0604020202020204" pitchFamily="34" charset="0"/>
                <a:cs typeface="Arial" panose="020B0604020202020204" pitchFamily="34" charset="0"/>
              </a:rPr>
              <a:t>Uso del suolo desunto dalla carta topografica del 1828 (Carta </a:t>
            </a:r>
            <a:r>
              <a:rPr kumimoji="0" lang="it-IT" altLang="it-IT" sz="900" b="1" i="0" u="none" strike="noStrike" cap="none" normalizeH="0" baseline="0" dirty="0" err="1">
                <a:ln>
                  <a:noFill/>
                </a:ln>
                <a:solidFill>
                  <a:srgbClr val="2C2C2C"/>
                </a:solidFill>
                <a:effectLst/>
                <a:latin typeface="Arial" panose="020B0604020202020204" pitchFamily="34" charset="0"/>
                <a:cs typeface="Arial" panose="020B0604020202020204" pitchFamily="34" charset="0"/>
              </a:rPr>
              <a:t>Carandini</a:t>
            </a:r>
            <a:r>
              <a:rPr kumimoji="0" lang="it-IT" altLang="it-IT" sz="900" b="1" i="0" u="none" strike="noStrike" cap="none" normalizeH="0" baseline="0" dirty="0">
                <a:ln>
                  <a:noFill/>
                </a:ln>
                <a:solidFill>
                  <a:srgbClr val="2C2C2C"/>
                </a:solidFill>
                <a:effectLst/>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1028" name="Picture 4" descr="http://www.cittasostenibile.it/Atlante/mappe/suolo_3.gif">
            <a:extLst>
              <a:ext uri="{FF2B5EF4-FFF2-40B4-BE49-F238E27FC236}">
                <a16:creationId xmlns:a16="http://schemas.microsoft.com/office/drawing/2014/main" id="{080C0CCA-5C11-4468-A4D1-E282BC3E7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722" y="1061799"/>
            <a:ext cx="2525388" cy="217744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C6C830DD-B854-4896-A6A3-C1E771AC3A7A}"/>
              </a:ext>
            </a:extLst>
          </p:cNvPr>
          <p:cNvSpPr>
            <a:spLocks noChangeArrowheads="1"/>
          </p:cNvSpPr>
          <p:nvPr/>
        </p:nvSpPr>
        <p:spPr bwMode="auto">
          <a:xfrm>
            <a:off x="8411796" y="3176235"/>
            <a:ext cx="2706937" cy="646331"/>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900" b="1" i="0" u="none" strike="noStrike" cap="none" normalizeH="0" baseline="0" dirty="0">
                <a:ln>
                  <a:noFill/>
                </a:ln>
                <a:solidFill>
                  <a:srgbClr val="2C2C2C"/>
                </a:solidFill>
                <a:effectLst/>
                <a:latin typeface="Arial" panose="020B0604020202020204" pitchFamily="34" charset="0"/>
                <a:cs typeface="Arial" panose="020B0604020202020204" pitchFamily="34" charset="0"/>
              </a:rPr>
              <a:t>Uso del suolo desunto dalla carta topografica del 1933-1935 (IGM II impianto)</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pic>
        <p:nvPicPr>
          <p:cNvPr id="1034" name="Picture 10" descr="http://www.cittasostenibile.it/Atlante/mappe/suolo_4.gif">
            <a:extLst>
              <a:ext uri="{FF2B5EF4-FFF2-40B4-BE49-F238E27FC236}">
                <a16:creationId xmlns:a16="http://schemas.microsoft.com/office/drawing/2014/main" id="{A02A5A22-A96B-4C8B-9082-ABD663781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803" y="3837683"/>
            <a:ext cx="2659176" cy="228098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a:extLst>
              <a:ext uri="{FF2B5EF4-FFF2-40B4-BE49-F238E27FC236}">
                <a16:creationId xmlns:a16="http://schemas.microsoft.com/office/drawing/2014/main" id="{FA8A9EC6-68EA-4117-B2BB-10386E1B0538}"/>
              </a:ext>
            </a:extLst>
          </p:cNvPr>
          <p:cNvSpPr>
            <a:spLocks noChangeArrowheads="1"/>
          </p:cNvSpPr>
          <p:nvPr/>
        </p:nvSpPr>
        <p:spPr bwMode="auto">
          <a:xfrm>
            <a:off x="1031631" y="6187925"/>
            <a:ext cx="2547815" cy="646331"/>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900" b="1" i="0" u="none" strike="noStrike" cap="none" normalizeH="0" baseline="0" dirty="0">
                <a:ln>
                  <a:noFill/>
                </a:ln>
                <a:solidFill>
                  <a:srgbClr val="2C2C2C"/>
                </a:solidFill>
                <a:effectLst/>
                <a:latin typeface="Arial" panose="020B0604020202020204" pitchFamily="34" charset="0"/>
                <a:cs typeface="Arial" panose="020B0604020202020204" pitchFamily="34" charset="0"/>
              </a:rPr>
              <a:t>Uso del suolo del 1978-1984(CTR I edizione)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2" name="Rettangolo 11">
            <a:extLst>
              <a:ext uri="{FF2B5EF4-FFF2-40B4-BE49-F238E27FC236}">
                <a16:creationId xmlns:a16="http://schemas.microsoft.com/office/drawing/2014/main" id="{F87252F1-2039-4277-9EDD-E5F5BB938A6E}"/>
              </a:ext>
            </a:extLst>
          </p:cNvPr>
          <p:cNvSpPr/>
          <p:nvPr/>
        </p:nvSpPr>
        <p:spPr>
          <a:xfrm>
            <a:off x="4149969" y="4157505"/>
            <a:ext cx="7512148" cy="2246769"/>
          </a:xfrm>
          <a:prstGeom prst="rect">
            <a:avLst/>
          </a:prstGeom>
        </p:spPr>
        <p:txBody>
          <a:bodyPr wrap="square">
            <a:spAutoFit/>
          </a:bodyPr>
          <a:lstStyle/>
          <a:p>
            <a:pPr algn="just"/>
            <a:r>
              <a:rPr lang="it-IT" sz="1400" b="1" dirty="0" err="1">
                <a:solidFill>
                  <a:srgbClr val="2C2C2C"/>
                </a:solidFill>
                <a:latin typeface="Arial" panose="020B0604020202020204" pitchFamily="34" charset="0"/>
              </a:rPr>
              <a:t>Trasfomazioni</a:t>
            </a:r>
            <a:r>
              <a:rPr lang="it-IT" sz="1400" b="1" dirty="0">
                <a:solidFill>
                  <a:srgbClr val="2C2C2C"/>
                </a:solidFill>
                <a:latin typeface="Arial" panose="020B0604020202020204" pitchFamily="34" charset="0"/>
              </a:rPr>
              <a:t> dell'uso del suolo fra XIX° - XX° secolo</a:t>
            </a:r>
            <a:br>
              <a:rPr lang="it-IT" sz="1400" dirty="0"/>
            </a:br>
            <a:r>
              <a:rPr lang="it-IT" sz="1400" dirty="0">
                <a:solidFill>
                  <a:srgbClr val="2C2C2C"/>
                </a:solidFill>
                <a:latin typeface="Arial" panose="020B0604020202020204" pitchFamily="34" charset="0"/>
              </a:rPr>
              <a:t>La lettura delle carte topografiche militari evidenzia l’evoluzione dell’uso del suolo ed i segni della trasformazione e dello stravolgimento dovuti alla pervasiva dilatazione urbana, in continua espansione, vertiginosa nella seconda metà del XX secolo. Durante il XIX secolo, i rapporti fra le tipologie coltive mutano, le aree prative e il seminativo semplice diminuiscono a vantaggio del seminativo arborato (viti maritate agli olmi), detto "piantata". Nella seconda metà del XX secolo, il sistema della "piantata" scompare quasi del tutto, soppiantato da coltivazioni monoculturali, razionali e pianificate, che uniformano il quadro ambientale spogliandolo delle alberature. </a:t>
            </a:r>
            <a:br>
              <a:rPr lang="it-IT" sz="1400" dirty="0"/>
            </a:br>
            <a:endParaRPr lang="it-IT" sz="1400" dirty="0"/>
          </a:p>
        </p:txBody>
      </p:sp>
    </p:spTree>
    <p:extLst>
      <p:ext uri="{BB962C8B-B14F-4D97-AF65-F5344CB8AC3E}">
        <p14:creationId xmlns:p14="http://schemas.microsoft.com/office/powerpoint/2010/main" val="93234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Macchia d’alberi. Vittorio Degli Esposti, 2008">
            <a:extLst>
              <a:ext uri="{FF2B5EF4-FFF2-40B4-BE49-F238E27FC236}">
                <a16:creationId xmlns:a16="http://schemas.microsoft.com/office/drawing/2014/main" id="{C8819439-1E21-4823-AE04-10F5B2B820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93" r="21197"/>
          <a:stretch/>
        </p:blipFill>
        <p:spPr bwMode="auto">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D0F8BCE0-0C36-47CA-85E8-D91409B6AC6C}"/>
              </a:ext>
            </a:extLst>
          </p:cNvPr>
          <p:cNvSpPr/>
          <p:nvPr/>
        </p:nvSpPr>
        <p:spPr>
          <a:xfrm>
            <a:off x="1155700" y="4457700"/>
            <a:ext cx="10325100" cy="369332"/>
          </a:xfrm>
          <a:prstGeom prst="rect">
            <a:avLst/>
          </a:prstGeom>
        </p:spPr>
        <p:txBody>
          <a:bodyPr wrap="square">
            <a:spAutoFit/>
          </a:bodyPr>
          <a:lstStyle/>
          <a:p>
            <a:pPr>
              <a:spcAft>
                <a:spcPts val="600"/>
              </a:spcAft>
            </a:pPr>
            <a:r>
              <a:rPr lang="it-IT"/>
              <a:t> </a:t>
            </a:r>
          </a:p>
        </p:txBody>
      </p:sp>
      <p:sp>
        <p:nvSpPr>
          <p:cNvPr id="5" name="Titolo 4">
            <a:extLst>
              <a:ext uri="{FF2B5EF4-FFF2-40B4-BE49-F238E27FC236}">
                <a16:creationId xmlns:a16="http://schemas.microsoft.com/office/drawing/2014/main" id="{50838ADA-9D15-45BE-BCE4-753BD87918E6}"/>
              </a:ext>
            </a:extLst>
          </p:cNvPr>
          <p:cNvSpPr>
            <a:spLocks noGrp="1"/>
          </p:cNvSpPr>
          <p:nvPr>
            <p:ph type="title"/>
          </p:nvPr>
        </p:nvSpPr>
        <p:spPr>
          <a:xfrm>
            <a:off x="640079" y="4526280"/>
            <a:ext cx="7410681" cy="1737360"/>
          </a:xfrm>
        </p:spPr>
        <p:txBody>
          <a:bodyPr>
            <a:normAutofit/>
          </a:bodyPr>
          <a:lstStyle/>
          <a:p>
            <a:r>
              <a:rPr lang="it-IT" b="1"/>
              <a:t>Alcune azioni di disseminazione intraprese da IBC</a:t>
            </a:r>
          </a:p>
        </p:txBody>
      </p:sp>
      <p:sp>
        <p:nvSpPr>
          <p:cNvPr id="3" name="Segnaposto contenuto 2">
            <a:extLst>
              <a:ext uri="{FF2B5EF4-FFF2-40B4-BE49-F238E27FC236}">
                <a16:creationId xmlns:a16="http://schemas.microsoft.com/office/drawing/2014/main" id="{5A2A1B60-B14E-49ED-A92B-1E989C3BE9FE}"/>
              </a:ext>
            </a:extLst>
          </p:cNvPr>
          <p:cNvSpPr>
            <a:spLocks noGrp="1"/>
          </p:cNvSpPr>
          <p:nvPr>
            <p:ph idx="1"/>
          </p:nvPr>
        </p:nvSpPr>
        <p:spPr>
          <a:xfrm>
            <a:off x="640080" y="646771"/>
            <a:ext cx="5676637" cy="3653465"/>
          </a:xfrm>
        </p:spPr>
        <p:txBody>
          <a:bodyPr anchor="ctr">
            <a:normAutofit/>
          </a:bodyPr>
          <a:lstStyle/>
          <a:p>
            <a:pPr marL="0" indent="0">
              <a:buNone/>
            </a:pPr>
            <a:r>
              <a:rPr lang="it-IT" sz="1500" b="1" dirty="0"/>
              <a:t>RITORNANDO SULL’APPENNINO</a:t>
            </a:r>
            <a:r>
              <a:rPr lang="it-IT" sz="1500" dirty="0"/>
              <a:t> </a:t>
            </a:r>
          </a:p>
          <a:p>
            <a:endParaRPr lang="it-IT" sz="1500" dirty="0"/>
          </a:p>
          <a:p>
            <a:pPr marL="0" indent="0" algn="just">
              <a:buNone/>
            </a:pPr>
            <a:r>
              <a:rPr lang="it-IT" sz="1600" dirty="0"/>
              <a:t>Ciclo di seminari di analisi e studio svolti  con la Provincia di Bologna e il Servizio beni architettonici e ambientali dell’Istituto per i beni culturali della Regione Emilia-Romagna, con la sezione regionale dell’INU, </a:t>
            </a:r>
            <a:r>
              <a:rPr lang="it-IT" sz="1600" b="1" dirty="0"/>
              <a:t>sul paesaggio e sul suo ruolo nel processo di definizione dell’identità nazionale, in relazione  al Codice dei beni culturali</a:t>
            </a:r>
            <a:r>
              <a:rPr lang="it-IT" sz="1600" dirty="0"/>
              <a:t>. Riflessioni sulla responsabilità collettiva nei confronti della qualità del paesaggio costruito e sul ruolo che devono svolgere Stato, Regioni ed Enti locali. Ai seminari organizzati hanno partecipato fotografi insieme a specialisti di diverse materie (architetti, urbanisti, geografi, antropologi, geologi, sociologi, ecc.). Le fotografie prodotte durante i lavori dei seminari hanno costituito il materiale iconografico del volume realizzato della collana IBC Immagini e documenti.</a:t>
            </a:r>
          </a:p>
          <a:p>
            <a:endParaRPr lang="it-IT" sz="1500" dirty="0"/>
          </a:p>
          <a:p>
            <a:endParaRPr lang="it-IT" sz="1500" dirty="0"/>
          </a:p>
          <a:p>
            <a:endParaRPr lang="it-IT" sz="1500" dirty="0"/>
          </a:p>
        </p:txBody>
      </p:sp>
      <p:sp>
        <p:nvSpPr>
          <p:cNvPr id="10" name="Segnaposto contenuto 2">
            <a:extLst>
              <a:ext uri="{FF2B5EF4-FFF2-40B4-BE49-F238E27FC236}">
                <a16:creationId xmlns:a16="http://schemas.microsoft.com/office/drawing/2014/main" id="{E9641176-5364-4118-B834-B201F866ED67}"/>
              </a:ext>
            </a:extLst>
          </p:cNvPr>
          <p:cNvSpPr txBox="1">
            <a:spLocks/>
          </p:cNvSpPr>
          <p:nvPr/>
        </p:nvSpPr>
        <p:spPr>
          <a:xfrm>
            <a:off x="640078" y="646771"/>
            <a:ext cx="5676637" cy="365346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500" b="1"/>
              <a:t>RITORNANDO SULL’APPENNINO</a:t>
            </a:r>
            <a:r>
              <a:rPr lang="it-IT" sz="1500"/>
              <a:t> </a:t>
            </a:r>
          </a:p>
          <a:p>
            <a:endParaRPr lang="it-IT" sz="1500"/>
          </a:p>
          <a:p>
            <a:pPr marL="0" indent="0" algn="just">
              <a:buFont typeface="Arial" panose="020B0604020202020204" pitchFamily="34" charset="0"/>
              <a:buNone/>
            </a:pPr>
            <a:r>
              <a:rPr lang="it-IT" sz="1600"/>
              <a:t>Ciclo di seminari di analisi e studio svolti  con la Provincia di Bologna e il Servizio beni architettonici e ambientali dell’Istituto per i beni culturali della Regione Emilia-Romagna, con la sezione regionale dell’INU, </a:t>
            </a:r>
            <a:r>
              <a:rPr lang="it-IT" sz="1600" b="1"/>
              <a:t>sul paesaggio e sul suo ruolo nel processo di definizione dell’identità nazionale, in relazione  al Codice dei beni culturali</a:t>
            </a:r>
            <a:r>
              <a:rPr lang="it-IT" sz="1600"/>
              <a:t>. Riflessioni sulla responsabilità collettiva nei confronti della qualità del paesaggio costruito e sul ruolo che devono svolgere Stato, Regioni ed Enti locali. Ai seminari organizzati hanno partecipato fotografi insieme a specialisti di diverse materie (architetti, urbanisti, geografi, antropologi, geologi, sociologi, ecc.). Le fotografie prodotte durante i lavori dei seminari hanno costituito il materiale iconografico del volume realizzato della collana IBC Immagini e documenti.</a:t>
            </a:r>
          </a:p>
          <a:p>
            <a:endParaRPr lang="it-IT" sz="1500"/>
          </a:p>
          <a:p>
            <a:endParaRPr lang="it-IT" sz="1500"/>
          </a:p>
          <a:p>
            <a:endParaRPr lang="it-IT" sz="1500" dirty="0"/>
          </a:p>
        </p:txBody>
      </p:sp>
    </p:spTree>
    <p:extLst>
      <p:ext uri="{BB962C8B-B14F-4D97-AF65-F5344CB8AC3E}">
        <p14:creationId xmlns:p14="http://schemas.microsoft.com/office/powerpoint/2010/main" val="313275492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737EF536EA26D4B9841B71F17CFDD74" ma:contentTypeVersion="0" ma:contentTypeDescription="Creare un nuovo documento." ma:contentTypeScope="" ma:versionID="1bb4f815d1aa5d3b06f45b29163b86c3">
  <xsd:schema xmlns:xsd="http://www.w3.org/2001/XMLSchema" xmlns:xs="http://www.w3.org/2001/XMLSchema" xmlns:p="http://schemas.microsoft.com/office/2006/metadata/properties" targetNamespace="http://schemas.microsoft.com/office/2006/metadata/properties" ma:root="true" ma:fieldsID="de2c2bff39701977361371fca1d156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EE4B04E-1020-4353-8085-2AE6432264B7}"/>
</file>

<file path=customXml/itemProps2.xml><?xml version="1.0" encoding="utf-8"?>
<ds:datastoreItem xmlns:ds="http://schemas.openxmlformats.org/officeDocument/2006/customXml" ds:itemID="{65821129-4B51-40C8-B30E-D6968CDF871D}"/>
</file>

<file path=customXml/itemProps3.xml><?xml version="1.0" encoding="utf-8"?>
<ds:datastoreItem xmlns:ds="http://schemas.openxmlformats.org/officeDocument/2006/customXml" ds:itemID="{E9CD786A-1CE0-4A05-9C06-37F5E919CD1B}"/>
</file>

<file path=docProps/app.xml><?xml version="1.0" encoding="utf-8"?>
<Properties xmlns="http://schemas.openxmlformats.org/officeDocument/2006/extended-properties" xmlns:vt="http://schemas.openxmlformats.org/officeDocument/2006/docPropsVTypes">
  <Template/>
  <TotalTime>1061</TotalTime>
  <Words>1541</Words>
  <Application>Microsoft Office PowerPoint</Application>
  <PresentationFormat>Widescreen</PresentationFormat>
  <Paragraphs>107</Paragraphs>
  <Slides>14</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14</vt:i4>
      </vt:variant>
    </vt:vector>
  </HeadingPairs>
  <TitlesOfParts>
    <vt:vector size="18" baseType="lpstr">
      <vt:lpstr>Arial</vt:lpstr>
      <vt:lpstr>Calibri</vt:lpstr>
      <vt:lpstr>Calibri Light</vt:lpstr>
      <vt:lpstr>Tema di Office</vt:lpstr>
      <vt:lpstr>REGIONE EMILIA ROMAGNA Istituto per i beni artistici culturali e naturali</vt:lpstr>
      <vt:lpstr>Attività dell’IBC: </vt:lpstr>
      <vt:lpstr>Cartografie e Mappe</vt:lpstr>
      <vt:lpstr>INOLTRE…….</vt:lpstr>
      <vt:lpstr>PatER – Catalogo del patrimonio culturale della R.E.R.</vt:lpstr>
      <vt:lpstr>….un discorso a parte : Le reti   ecomuseali</vt:lpstr>
      <vt:lpstr>Alcune azioni di ricerca e disseminazione intraprese da IBC</vt:lpstr>
      <vt:lpstr>Analisi comparativa cartografica ( XIX –XX secolo) svolta nel 2002 per il progetto Atlante storico ambientale urbano, Comune di Modena  Ufficio Ricerche di Storia Urbana e IBACN della Regione Emilia Romagna.  Università degli studi di Modena e Reggio- Emilia, Dipartimento di Scienze della terra e Corso di Laurea in Scienze dei Beni culturali, Agenzia Regionale Prevenzione e Ambiente dell’Emilia- Romagna ( Sezione di Modena ). </vt:lpstr>
      <vt:lpstr>Alcune azioni di disseminazione intraprese da IBC</vt:lpstr>
      <vt:lpstr>Presentazione standard di PowerPoint</vt:lpstr>
      <vt:lpstr>MI PRESENTO: SONO IL PAESAGGIO  fa parte dell’edizione 2015-2016 del concorso IO AMO I BENI CULTURALI e ha coinvolto il MUSEO Naturalistico dell’Ente Parco Sasso Simone e Simoncello di Pennabilli affidando all’Istituto comprensivo «Olivieri» il compito di far conoscere il patrimonio del Parco attraverso una mostra aperta a tutto il territorio. L’idea è stata quella di promuovere il concetto di MUSEO come luogo pubblico di ricerca, in continua evoluzione con l’intenzione di risvegliare curiosità e capacità di visione attraverso l’esplorazione del paesaggio.</vt:lpstr>
      <vt:lpstr>GIOVANI PER IL TERRITORIO</vt:lpstr>
      <vt:lpstr>GIOVANI PER IL TERRITORIO</vt:lpstr>
      <vt:lpstr>La rassegna regionale dedicata a parchi e giardini dell’Emilia Romagna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REGIONE EMILIA ROMAGNA Istituto per i beni artistici culturali e naturali</dc:title>
  <dc:creator>Bolelli Lorenza</dc:creator>
  <cp:lastModifiedBy>Bolelli Lorenza</cp:lastModifiedBy>
  <cp:revision>99</cp:revision>
  <dcterms:created xsi:type="dcterms:W3CDTF">2018-02-09T09:39:24Z</dcterms:created>
  <dcterms:modified xsi:type="dcterms:W3CDTF">2018-03-23T14:04:22Z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0x0101004737EF536EA26D4B9841B71F17CFDD74</vt:lpwstr>
  </property>
</Properties>
</file>